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webextensions/webextension1.xml" ContentType="application/vnd.ms-office.webextension+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webextensions/webextension2.xml" ContentType="application/vnd.ms-office.webextension+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webextensions/webextension3.xml" ContentType="application/vnd.ms-office.webextension+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webextensions/webextension4.xml" ContentType="application/vnd.ms-office.webextension+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webextensions/webextension5.xml" ContentType="application/vnd.ms-office.webextension+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78"/>
  </p:notesMasterIdLst>
  <p:sldIdLst>
    <p:sldId id="261" r:id="rId2"/>
    <p:sldId id="594" r:id="rId3"/>
    <p:sldId id="596" r:id="rId4"/>
    <p:sldId id="595" r:id="rId5"/>
    <p:sldId id="597" r:id="rId6"/>
    <p:sldId id="646" r:id="rId7"/>
    <p:sldId id="647" r:id="rId8"/>
    <p:sldId id="657" r:id="rId9"/>
    <p:sldId id="598" r:id="rId10"/>
    <p:sldId id="625" r:id="rId11"/>
    <p:sldId id="648" r:id="rId12"/>
    <p:sldId id="649" r:id="rId13"/>
    <p:sldId id="650" r:id="rId14"/>
    <p:sldId id="651" r:id="rId15"/>
    <p:sldId id="666" r:id="rId16"/>
    <p:sldId id="599" r:id="rId17"/>
    <p:sldId id="667" r:id="rId18"/>
    <p:sldId id="600" r:id="rId19"/>
    <p:sldId id="661" r:id="rId20"/>
    <p:sldId id="601" r:id="rId21"/>
    <p:sldId id="602" r:id="rId22"/>
    <p:sldId id="626" r:id="rId23"/>
    <p:sldId id="603" r:id="rId24"/>
    <p:sldId id="604" r:id="rId25"/>
    <p:sldId id="605" r:id="rId26"/>
    <p:sldId id="668" r:id="rId27"/>
    <p:sldId id="640" r:id="rId28"/>
    <p:sldId id="641" r:id="rId29"/>
    <p:sldId id="643" r:id="rId30"/>
    <p:sldId id="593" r:id="rId31"/>
    <p:sldId id="606" r:id="rId32"/>
    <p:sldId id="609" r:id="rId33"/>
    <p:sldId id="644" r:id="rId34"/>
    <p:sldId id="610" r:id="rId35"/>
    <p:sldId id="611" r:id="rId36"/>
    <p:sldId id="663" r:id="rId37"/>
    <p:sldId id="612" r:id="rId38"/>
    <p:sldId id="662" r:id="rId39"/>
    <p:sldId id="613" r:id="rId40"/>
    <p:sldId id="607" r:id="rId41"/>
    <p:sldId id="608" r:id="rId42"/>
    <p:sldId id="645" r:id="rId43"/>
    <p:sldId id="652" r:id="rId44"/>
    <p:sldId id="614" r:id="rId45"/>
    <p:sldId id="615" r:id="rId46"/>
    <p:sldId id="653" r:id="rId47"/>
    <p:sldId id="655" r:id="rId48"/>
    <p:sldId id="654" r:id="rId49"/>
    <p:sldId id="656" r:id="rId50"/>
    <p:sldId id="616" r:id="rId51"/>
    <p:sldId id="620" r:id="rId52"/>
    <p:sldId id="669" r:id="rId53"/>
    <p:sldId id="621" r:id="rId54"/>
    <p:sldId id="617" r:id="rId55"/>
    <p:sldId id="627" r:id="rId56"/>
    <p:sldId id="628" r:id="rId57"/>
    <p:sldId id="664" r:id="rId58"/>
    <p:sldId id="629" r:id="rId59"/>
    <p:sldId id="638" r:id="rId60"/>
    <p:sldId id="630" r:id="rId61"/>
    <p:sldId id="665" r:id="rId62"/>
    <p:sldId id="631" r:id="rId63"/>
    <p:sldId id="639" r:id="rId64"/>
    <p:sldId id="632" r:id="rId65"/>
    <p:sldId id="633" r:id="rId66"/>
    <p:sldId id="634" r:id="rId67"/>
    <p:sldId id="635" r:id="rId68"/>
    <p:sldId id="636" r:id="rId69"/>
    <p:sldId id="670" r:id="rId70"/>
    <p:sldId id="637" r:id="rId71"/>
    <p:sldId id="623" r:id="rId72"/>
    <p:sldId id="624" r:id="rId73"/>
    <p:sldId id="658" r:id="rId74"/>
    <p:sldId id="659" r:id="rId75"/>
    <p:sldId id="660" r:id="rId76"/>
    <p:sldId id="618" r:id="rId7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417"/>
    <p:restoredTop sz="90959"/>
  </p:normalViewPr>
  <p:slideViewPr>
    <p:cSldViewPr snapToGrid="0">
      <p:cViewPr varScale="1">
        <p:scale>
          <a:sx n="115" d="100"/>
          <a:sy n="115" d="100"/>
        </p:scale>
        <p:origin x="1152"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notesMaster" Target="notesMasters/notesMaster1.xml"/><Relationship Id="rId8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134D22F-45AA-714C-A9ED-0D3BEDD86DDD}" type="doc">
      <dgm:prSet loTypeId="urn:microsoft.com/office/officeart/2005/8/layout/process1" loCatId="" qsTypeId="urn:microsoft.com/office/officeart/2005/8/quickstyle/simple1" qsCatId="simple" csTypeId="urn:microsoft.com/office/officeart/2005/8/colors/accent1_2" csCatId="accent1" phldr="1"/>
      <dgm:spPr/>
    </dgm:pt>
    <dgm:pt modelId="{C579349C-B7CC-3E44-B353-E1D13EB0B5AD}">
      <dgm:prSet phldrT="[Text]"/>
      <dgm:spPr/>
      <dgm:t>
        <a:bodyPr/>
        <a:lstStyle/>
        <a:p>
          <a:r>
            <a:rPr lang="en-US" dirty="0"/>
            <a:t>Expensive Grocery Store</a:t>
          </a:r>
        </a:p>
      </dgm:t>
    </dgm:pt>
    <dgm:pt modelId="{42E1DDCE-66FF-D04D-86FE-5FB0D3E5BC57}" type="parTrans" cxnId="{3F530E0B-80DA-0942-A70B-DFA8E898B19C}">
      <dgm:prSet/>
      <dgm:spPr/>
      <dgm:t>
        <a:bodyPr/>
        <a:lstStyle/>
        <a:p>
          <a:endParaRPr lang="en-US"/>
        </a:p>
      </dgm:t>
    </dgm:pt>
    <dgm:pt modelId="{94A10347-FC0B-A649-BE29-43562C6F0F00}" type="sibTrans" cxnId="{3F530E0B-80DA-0942-A70B-DFA8E898B19C}">
      <dgm:prSet/>
      <dgm:spPr/>
      <dgm:t>
        <a:bodyPr/>
        <a:lstStyle/>
        <a:p>
          <a:endParaRPr lang="en-US"/>
        </a:p>
      </dgm:t>
    </dgm:pt>
    <dgm:pt modelId="{0476E60B-F90C-BB40-AC9D-8340662853CD}">
      <dgm:prSet phldrT="[Text]"/>
      <dgm:spPr/>
      <dgm:t>
        <a:bodyPr/>
        <a:lstStyle/>
        <a:p>
          <a:r>
            <a:rPr lang="en-US" dirty="0"/>
            <a:t>House Prices are Higher</a:t>
          </a:r>
        </a:p>
      </dgm:t>
    </dgm:pt>
    <dgm:pt modelId="{8A374C15-B6ED-C94C-BFC7-26A07F95D63A}" type="parTrans" cxnId="{B464DC41-6FD8-9446-A07B-6139137283F7}">
      <dgm:prSet/>
      <dgm:spPr/>
      <dgm:t>
        <a:bodyPr/>
        <a:lstStyle/>
        <a:p>
          <a:endParaRPr lang="en-US"/>
        </a:p>
      </dgm:t>
    </dgm:pt>
    <dgm:pt modelId="{82EF4C70-51EC-4E46-8871-28CD094BA7F7}" type="sibTrans" cxnId="{B464DC41-6FD8-9446-A07B-6139137283F7}">
      <dgm:prSet/>
      <dgm:spPr/>
      <dgm:t>
        <a:bodyPr/>
        <a:lstStyle/>
        <a:p>
          <a:endParaRPr lang="en-US"/>
        </a:p>
      </dgm:t>
    </dgm:pt>
    <dgm:pt modelId="{B2DEAFAF-2FA8-A143-BDA4-6C7B0F40CFD2}" type="pres">
      <dgm:prSet presAssocID="{1134D22F-45AA-714C-A9ED-0D3BEDD86DDD}" presName="Name0" presStyleCnt="0">
        <dgm:presLayoutVars>
          <dgm:dir/>
          <dgm:resizeHandles val="exact"/>
        </dgm:presLayoutVars>
      </dgm:prSet>
      <dgm:spPr/>
    </dgm:pt>
    <dgm:pt modelId="{7FCE55CD-ED9C-8144-B131-F5EB2F1A5FA8}" type="pres">
      <dgm:prSet presAssocID="{C579349C-B7CC-3E44-B353-E1D13EB0B5AD}" presName="node" presStyleLbl="node1" presStyleIdx="0" presStyleCnt="2">
        <dgm:presLayoutVars>
          <dgm:bulletEnabled val="1"/>
        </dgm:presLayoutVars>
      </dgm:prSet>
      <dgm:spPr/>
    </dgm:pt>
    <dgm:pt modelId="{24E09CEB-EE92-4441-99CE-ADCFB8E68848}" type="pres">
      <dgm:prSet presAssocID="{94A10347-FC0B-A649-BE29-43562C6F0F00}" presName="sibTrans" presStyleLbl="sibTrans2D1" presStyleIdx="0" presStyleCnt="1" custScaleX="161378" custScaleY="72746"/>
      <dgm:spPr>
        <a:prstGeom prst="leftRightArrow">
          <a:avLst/>
        </a:prstGeom>
      </dgm:spPr>
    </dgm:pt>
    <dgm:pt modelId="{DAB9C5D3-4982-4D40-BE5F-2A8012F8BB29}" type="pres">
      <dgm:prSet presAssocID="{94A10347-FC0B-A649-BE29-43562C6F0F00}" presName="connectorText" presStyleLbl="sibTrans2D1" presStyleIdx="0" presStyleCnt="1"/>
      <dgm:spPr/>
    </dgm:pt>
    <dgm:pt modelId="{5082FFAD-EF65-BA4D-B848-2B0034BACF6C}" type="pres">
      <dgm:prSet presAssocID="{0476E60B-F90C-BB40-AC9D-8340662853CD}" presName="node" presStyleLbl="node1" presStyleIdx="1" presStyleCnt="2" custScaleX="85222">
        <dgm:presLayoutVars>
          <dgm:bulletEnabled val="1"/>
        </dgm:presLayoutVars>
      </dgm:prSet>
      <dgm:spPr/>
    </dgm:pt>
  </dgm:ptLst>
  <dgm:cxnLst>
    <dgm:cxn modelId="{3F530E0B-80DA-0942-A70B-DFA8E898B19C}" srcId="{1134D22F-45AA-714C-A9ED-0D3BEDD86DDD}" destId="{C579349C-B7CC-3E44-B353-E1D13EB0B5AD}" srcOrd="0" destOrd="0" parTransId="{42E1DDCE-66FF-D04D-86FE-5FB0D3E5BC57}" sibTransId="{94A10347-FC0B-A649-BE29-43562C6F0F00}"/>
    <dgm:cxn modelId="{B464DC41-6FD8-9446-A07B-6139137283F7}" srcId="{1134D22F-45AA-714C-A9ED-0D3BEDD86DDD}" destId="{0476E60B-F90C-BB40-AC9D-8340662853CD}" srcOrd="1" destOrd="0" parTransId="{8A374C15-B6ED-C94C-BFC7-26A07F95D63A}" sibTransId="{82EF4C70-51EC-4E46-8871-28CD094BA7F7}"/>
    <dgm:cxn modelId="{A07B6078-8FC1-8340-AF0B-3EF9C29C9531}" type="presOf" srcId="{0476E60B-F90C-BB40-AC9D-8340662853CD}" destId="{5082FFAD-EF65-BA4D-B848-2B0034BACF6C}" srcOrd="0" destOrd="0" presId="urn:microsoft.com/office/officeart/2005/8/layout/process1"/>
    <dgm:cxn modelId="{C606E397-1F25-C045-BF70-48B9E983A106}" type="presOf" srcId="{1134D22F-45AA-714C-A9ED-0D3BEDD86DDD}" destId="{B2DEAFAF-2FA8-A143-BDA4-6C7B0F40CFD2}" srcOrd="0" destOrd="0" presId="urn:microsoft.com/office/officeart/2005/8/layout/process1"/>
    <dgm:cxn modelId="{B198A99F-AD17-8C40-AA04-17D2D07ECCCE}" type="presOf" srcId="{94A10347-FC0B-A649-BE29-43562C6F0F00}" destId="{DAB9C5D3-4982-4D40-BE5F-2A8012F8BB29}" srcOrd="1" destOrd="0" presId="urn:microsoft.com/office/officeart/2005/8/layout/process1"/>
    <dgm:cxn modelId="{52DFF8A7-2345-994F-B5DA-8F9C8A9D84C8}" type="presOf" srcId="{94A10347-FC0B-A649-BE29-43562C6F0F00}" destId="{24E09CEB-EE92-4441-99CE-ADCFB8E68848}" srcOrd="0" destOrd="0" presId="urn:microsoft.com/office/officeart/2005/8/layout/process1"/>
    <dgm:cxn modelId="{80736EE8-4A9B-7441-AAF0-C694AE4F1360}" type="presOf" srcId="{C579349C-B7CC-3E44-B353-E1D13EB0B5AD}" destId="{7FCE55CD-ED9C-8144-B131-F5EB2F1A5FA8}" srcOrd="0" destOrd="0" presId="urn:microsoft.com/office/officeart/2005/8/layout/process1"/>
    <dgm:cxn modelId="{971D0EC0-6D1E-B140-BF9D-89C3DDA78D4A}" type="presParOf" srcId="{B2DEAFAF-2FA8-A143-BDA4-6C7B0F40CFD2}" destId="{7FCE55CD-ED9C-8144-B131-F5EB2F1A5FA8}" srcOrd="0" destOrd="0" presId="urn:microsoft.com/office/officeart/2005/8/layout/process1"/>
    <dgm:cxn modelId="{A53470B9-A6D0-4849-A1FC-EB4E95013447}" type="presParOf" srcId="{B2DEAFAF-2FA8-A143-BDA4-6C7B0F40CFD2}" destId="{24E09CEB-EE92-4441-99CE-ADCFB8E68848}" srcOrd="1" destOrd="0" presId="urn:microsoft.com/office/officeart/2005/8/layout/process1"/>
    <dgm:cxn modelId="{3BA7D995-3416-7D4B-ADD0-C284D306EF86}" type="presParOf" srcId="{24E09CEB-EE92-4441-99CE-ADCFB8E68848}" destId="{DAB9C5D3-4982-4D40-BE5F-2A8012F8BB29}" srcOrd="0" destOrd="0" presId="urn:microsoft.com/office/officeart/2005/8/layout/process1"/>
    <dgm:cxn modelId="{27D78AC6-C769-6A45-98B2-517E6F57F497}" type="presParOf" srcId="{B2DEAFAF-2FA8-A143-BDA4-6C7B0F40CFD2}" destId="{5082FFAD-EF65-BA4D-B848-2B0034BACF6C}" srcOrd="2"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134D22F-45AA-714C-A9ED-0D3BEDD86DDD}" type="doc">
      <dgm:prSet loTypeId="urn:microsoft.com/office/officeart/2005/8/layout/process1" loCatId="" qsTypeId="urn:microsoft.com/office/officeart/2005/8/quickstyle/simple1" qsCatId="simple" csTypeId="urn:microsoft.com/office/officeart/2005/8/colors/accent1_2" csCatId="accent1" phldr="1"/>
      <dgm:spPr/>
    </dgm:pt>
    <dgm:pt modelId="{C579349C-B7CC-3E44-B353-E1D13EB0B5AD}">
      <dgm:prSet phldrT="[Text]"/>
      <dgm:spPr/>
      <dgm:t>
        <a:bodyPr/>
        <a:lstStyle/>
        <a:p>
          <a:r>
            <a:rPr lang="en-US" dirty="0"/>
            <a:t>Expensive Grocery Store</a:t>
          </a:r>
        </a:p>
      </dgm:t>
    </dgm:pt>
    <dgm:pt modelId="{42E1DDCE-66FF-D04D-86FE-5FB0D3E5BC57}" type="parTrans" cxnId="{3F530E0B-80DA-0942-A70B-DFA8E898B19C}">
      <dgm:prSet/>
      <dgm:spPr/>
      <dgm:t>
        <a:bodyPr/>
        <a:lstStyle/>
        <a:p>
          <a:endParaRPr lang="en-US"/>
        </a:p>
      </dgm:t>
    </dgm:pt>
    <dgm:pt modelId="{94A10347-FC0B-A649-BE29-43562C6F0F00}" type="sibTrans" cxnId="{3F530E0B-80DA-0942-A70B-DFA8E898B19C}">
      <dgm:prSet/>
      <dgm:spPr/>
      <dgm:t>
        <a:bodyPr/>
        <a:lstStyle/>
        <a:p>
          <a:endParaRPr lang="en-US"/>
        </a:p>
      </dgm:t>
    </dgm:pt>
    <dgm:pt modelId="{0476E60B-F90C-BB40-AC9D-8340662853CD}">
      <dgm:prSet phldrT="[Text]"/>
      <dgm:spPr/>
      <dgm:t>
        <a:bodyPr/>
        <a:lstStyle/>
        <a:p>
          <a:r>
            <a:rPr lang="en-US" dirty="0"/>
            <a:t>House Prices are Higher</a:t>
          </a:r>
        </a:p>
      </dgm:t>
    </dgm:pt>
    <dgm:pt modelId="{8A374C15-B6ED-C94C-BFC7-26A07F95D63A}" type="parTrans" cxnId="{B464DC41-6FD8-9446-A07B-6139137283F7}">
      <dgm:prSet/>
      <dgm:spPr/>
      <dgm:t>
        <a:bodyPr/>
        <a:lstStyle/>
        <a:p>
          <a:endParaRPr lang="en-US"/>
        </a:p>
      </dgm:t>
    </dgm:pt>
    <dgm:pt modelId="{82EF4C70-51EC-4E46-8871-28CD094BA7F7}" type="sibTrans" cxnId="{B464DC41-6FD8-9446-A07B-6139137283F7}">
      <dgm:prSet/>
      <dgm:spPr/>
      <dgm:t>
        <a:bodyPr/>
        <a:lstStyle/>
        <a:p>
          <a:endParaRPr lang="en-US"/>
        </a:p>
      </dgm:t>
    </dgm:pt>
    <dgm:pt modelId="{B2DEAFAF-2FA8-A143-BDA4-6C7B0F40CFD2}" type="pres">
      <dgm:prSet presAssocID="{1134D22F-45AA-714C-A9ED-0D3BEDD86DDD}" presName="Name0" presStyleCnt="0">
        <dgm:presLayoutVars>
          <dgm:dir/>
          <dgm:resizeHandles val="exact"/>
        </dgm:presLayoutVars>
      </dgm:prSet>
      <dgm:spPr/>
    </dgm:pt>
    <dgm:pt modelId="{7FCE55CD-ED9C-8144-B131-F5EB2F1A5FA8}" type="pres">
      <dgm:prSet presAssocID="{C579349C-B7CC-3E44-B353-E1D13EB0B5AD}" presName="node" presStyleLbl="node1" presStyleIdx="0" presStyleCnt="2">
        <dgm:presLayoutVars>
          <dgm:bulletEnabled val="1"/>
        </dgm:presLayoutVars>
      </dgm:prSet>
      <dgm:spPr/>
    </dgm:pt>
    <dgm:pt modelId="{24E09CEB-EE92-4441-99CE-ADCFB8E68848}" type="pres">
      <dgm:prSet presAssocID="{94A10347-FC0B-A649-BE29-43562C6F0F00}" presName="sibTrans" presStyleLbl="sibTrans2D1" presStyleIdx="0" presStyleCnt="1" custScaleX="161378" custScaleY="72746"/>
      <dgm:spPr>
        <a:prstGeom prst="leftArrow">
          <a:avLst/>
        </a:prstGeom>
      </dgm:spPr>
    </dgm:pt>
    <dgm:pt modelId="{DAB9C5D3-4982-4D40-BE5F-2A8012F8BB29}" type="pres">
      <dgm:prSet presAssocID="{94A10347-FC0B-A649-BE29-43562C6F0F00}" presName="connectorText" presStyleLbl="sibTrans2D1" presStyleIdx="0" presStyleCnt="1"/>
      <dgm:spPr/>
    </dgm:pt>
    <dgm:pt modelId="{5082FFAD-EF65-BA4D-B848-2B0034BACF6C}" type="pres">
      <dgm:prSet presAssocID="{0476E60B-F90C-BB40-AC9D-8340662853CD}" presName="node" presStyleLbl="node1" presStyleIdx="1" presStyleCnt="2" custScaleX="85222">
        <dgm:presLayoutVars>
          <dgm:bulletEnabled val="1"/>
        </dgm:presLayoutVars>
      </dgm:prSet>
      <dgm:spPr/>
    </dgm:pt>
  </dgm:ptLst>
  <dgm:cxnLst>
    <dgm:cxn modelId="{3F530E0B-80DA-0942-A70B-DFA8E898B19C}" srcId="{1134D22F-45AA-714C-A9ED-0D3BEDD86DDD}" destId="{C579349C-B7CC-3E44-B353-E1D13EB0B5AD}" srcOrd="0" destOrd="0" parTransId="{42E1DDCE-66FF-D04D-86FE-5FB0D3E5BC57}" sibTransId="{94A10347-FC0B-A649-BE29-43562C6F0F00}"/>
    <dgm:cxn modelId="{B464DC41-6FD8-9446-A07B-6139137283F7}" srcId="{1134D22F-45AA-714C-A9ED-0D3BEDD86DDD}" destId="{0476E60B-F90C-BB40-AC9D-8340662853CD}" srcOrd="1" destOrd="0" parTransId="{8A374C15-B6ED-C94C-BFC7-26A07F95D63A}" sibTransId="{82EF4C70-51EC-4E46-8871-28CD094BA7F7}"/>
    <dgm:cxn modelId="{A07B6078-8FC1-8340-AF0B-3EF9C29C9531}" type="presOf" srcId="{0476E60B-F90C-BB40-AC9D-8340662853CD}" destId="{5082FFAD-EF65-BA4D-B848-2B0034BACF6C}" srcOrd="0" destOrd="0" presId="urn:microsoft.com/office/officeart/2005/8/layout/process1"/>
    <dgm:cxn modelId="{C606E397-1F25-C045-BF70-48B9E983A106}" type="presOf" srcId="{1134D22F-45AA-714C-A9ED-0D3BEDD86DDD}" destId="{B2DEAFAF-2FA8-A143-BDA4-6C7B0F40CFD2}" srcOrd="0" destOrd="0" presId="urn:microsoft.com/office/officeart/2005/8/layout/process1"/>
    <dgm:cxn modelId="{B198A99F-AD17-8C40-AA04-17D2D07ECCCE}" type="presOf" srcId="{94A10347-FC0B-A649-BE29-43562C6F0F00}" destId="{DAB9C5D3-4982-4D40-BE5F-2A8012F8BB29}" srcOrd="1" destOrd="0" presId="urn:microsoft.com/office/officeart/2005/8/layout/process1"/>
    <dgm:cxn modelId="{52DFF8A7-2345-994F-B5DA-8F9C8A9D84C8}" type="presOf" srcId="{94A10347-FC0B-A649-BE29-43562C6F0F00}" destId="{24E09CEB-EE92-4441-99CE-ADCFB8E68848}" srcOrd="0" destOrd="0" presId="urn:microsoft.com/office/officeart/2005/8/layout/process1"/>
    <dgm:cxn modelId="{80736EE8-4A9B-7441-AAF0-C694AE4F1360}" type="presOf" srcId="{C579349C-B7CC-3E44-B353-E1D13EB0B5AD}" destId="{7FCE55CD-ED9C-8144-B131-F5EB2F1A5FA8}" srcOrd="0" destOrd="0" presId="urn:microsoft.com/office/officeart/2005/8/layout/process1"/>
    <dgm:cxn modelId="{971D0EC0-6D1E-B140-BF9D-89C3DDA78D4A}" type="presParOf" srcId="{B2DEAFAF-2FA8-A143-BDA4-6C7B0F40CFD2}" destId="{7FCE55CD-ED9C-8144-B131-F5EB2F1A5FA8}" srcOrd="0" destOrd="0" presId="urn:microsoft.com/office/officeart/2005/8/layout/process1"/>
    <dgm:cxn modelId="{A53470B9-A6D0-4849-A1FC-EB4E95013447}" type="presParOf" srcId="{B2DEAFAF-2FA8-A143-BDA4-6C7B0F40CFD2}" destId="{24E09CEB-EE92-4441-99CE-ADCFB8E68848}" srcOrd="1" destOrd="0" presId="urn:microsoft.com/office/officeart/2005/8/layout/process1"/>
    <dgm:cxn modelId="{3BA7D995-3416-7D4B-ADD0-C284D306EF86}" type="presParOf" srcId="{24E09CEB-EE92-4441-99CE-ADCFB8E68848}" destId="{DAB9C5D3-4982-4D40-BE5F-2A8012F8BB29}" srcOrd="0" destOrd="0" presId="urn:microsoft.com/office/officeart/2005/8/layout/process1"/>
    <dgm:cxn modelId="{27D78AC6-C769-6A45-98B2-517E6F57F497}" type="presParOf" srcId="{B2DEAFAF-2FA8-A143-BDA4-6C7B0F40CFD2}" destId="{5082FFAD-EF65-BA4D-B848-2B0034BACF6C}" srcOrd="2" destOrd="0" presId="urn:microsoft.com/office/officeart/2005/8/layout/process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134D22F-45AA-714C-A9ED-0D3BEDD86DDD}" type="doc">
      <dgm:prSet loTypeId="urn:microsoft.com/office/officeart/2005/8/layout/process1" loCatId="" qsTypeId="urn:microsoft.com/office/officeart/2005/8/quickstyle/simple1" qsCatId="simple" csTypeId="urn:microsoft.com/office/officeart/2005/8/colors/accent1_2" csCatId="accent1" phldr="1"/>
      <dgm:spPr/>
    </dgm:pt>
    <dgm:pt modelId="{C579349C-B7CC-3E44-B353-E1D13EB0B5AD}">
      <dgm:prSet phldrT="[Text]"/>
      <dgm:spPr/>
      <dgm:t>
        <a:bodyPr/>
        <a:lstStyle/>
        <a:p>
          <a:r>
            <a:rPr lang="en-US" dirty="0"/>
            <a:t>Expensive Grocery Store</a:t>
          </a:r>
        </a:p>
      </dgm:t>
    </dgm:pt>
    <dgm:pt modelId="{42E1DDCE-66FF-D04D-86FE-5FB0D3E5BC57}" type="parTrans" cxnId="{3F530E0B-80DA-0942-A70B-DFA8E898B19C}">
      <dgm:prSet/>
      <dgm:spPr/>
      <dgm:t>
        <a:bodyPr/>
        <a:lstStyle/>
        <a:p>
          <a:endParaRPr lang="en-US"/>
        </a:p>
      </dgm:t>
    </dgm:pt>
    <dgm:pt modelId="{94A10347-FC0B-A649-BE29-43562C6F0F00}" type="sibTrans" cxnId="{3F530E0B-80DA-0942-A70B-DFA8E898B19C}">
      <dgm:prSet/>
      <dgm:spPr/>
      <dgm:t>
        <a:bodyPr/>
        <a:lstStyle/>
        <a:p>
          <a:endParaRPr lang="en-US"/>
        </a:p>
      </dgm:t>
    </dgm:pt>
    <dgm:pt modelId="{0476E60B-F90C-BB40-AC9D-8340662853CD}">
      <dgm:prSet phldrT="[Text]"/>
      <dgm:spPr/>
      <dgm:t>
        <a:bodyPr/>
        <a:lstStyle/>
        <a:p>
          <a:r>
            <a:rPr lang="en-US" dirty="0"/>
            <a:t>House Prices are Higher</a:t>
          </a:r>
        </a:p>
      </dgm:t>
    </dgm:pt>
    <dgm:pt modelId="{8A374C15-B6ED-C94C-BFC7-26A07F95D63A}" type="parTrans" cxnId="{B464DC41-6FD8-9446-A07B-6139137283F7}">
      <dgm:prSet/>
      <dgm:spPr/>
      <dgm:t>
        <a:bodyPr/>
        <a:lstStyle/>
        <a:p>
          <a:endParaRPr lang="en-US"/>
        </a:p>
      </dgm:t>
    </dgm:pt>
    <dgm:pt modelId="{82EF4C70-51EC-4E46-8871-28CD094BA7F7}" type="sibTrans" cxnId="{B464DC41-6FD8-9446-A07B-6139137283F7}">
      <dgm:prSet/>
      <dgm:spPr/>
      <dgm:t>
        <a:bodyPr/>
        <a:lstStyle/>
        <a:p>
          <a:endParaRPr lang="en-US"/>
        </a:p>
      </dgm:t>
    </dgm:pt>
    <dgm:pt modelId="{B2DEAFAF-2FA8-A143-BDA4-6C7B0F40CFD2}" type="pres">
      <dgm:prSet presAssocID="{1134D22F-45AA-714C-A9ED-0D3BEDD86DDD}" presName="Name0" presStyleCnt="0">
        <dgm:presLayoutVars>
          <dgm:dir/>
          <dgm:resizeHandles val="exact"/>
        </dgm:presLayoutVars>
      </dgm:prSet>
      <dgm:spPr/>
    </dgm:pt>
    <dgm:pt modelId="{7FCE55CD-ED9C-8144-B131-F5EB2F1A5FA8}" type="pres">
      <dgm:prSet presAssocID="{C579349C-B7CC-3E44-B353-E1D13EB0B5AD}" presName="node" presStyleLbl="node1" presStyleIdx="0" presStyleCnt="2">
        <dgm:presLayoutVars>
          <dgm:bulletEnabled val="1"/>
        </dgm:presLayoutVars>
      </dgm:prSet>
      <dgm:spPr/>
    </dgm:pt>
    <dgm:pt modelId="{24E09CEB-EE92-4441-99CE-ADCFB8E68848}" type="pres">
      <dgm:prSet presAssocID="{94A10347-FC0B-A649-BE29-43562C6F0F00}" presName="sibTrans" presStyleLbl="sibTrans2D1" presStyleIdx="0" presStyleCnt="1" custScaleX="161378" custScaleY="72746"/>
      <dgm:spPr>
        <a:prstGeom prst="rightArrow">
          <a:avLst/>
        </a:prstGeom>
      </dgm:spPr>
    </dgm:pt>
    <dgm:pt modelId="{DAB9C5D3-4982-4D40-BE5F-2A8012F8BB29}" type="pres">
      <dgm:prSet presAssocID="{94A10347-FC0B-A649-BE29-43562C6F0F00}" presName="connectorText" presStyleLbl="sibTrans2D1" presStyleIdx="0" presStyleCnt="1"/>
      <dgm:spPr/>
    </dgm:pt>
    <dgm:pt modelId="{5082FFAD-EF65-BA4D-B848-2B0034BACF6C}" type="pres">
      <dgm:prSet presAssocID="{0476E60B-F90C-BB40-AC9D-8340662853CD}" presName="node" presStyleLbl="node1" presStyleIdx="1" presStyleCnt="2" custScaleX="85222">
        <dgm:presLayoutVars>
          <dgm:bulletEnabled val="1"/>
        </dgm:presLayoutVars>
      </dgm:prSet>
      <dgm:spPr/>
    </dgm:pt>
  </dgm:ptLst>
  <dgm:cxnLst>
    <dgm:cxn modelId="{3F530E0B-80DA-0942-A70B-DFA8E898B19C}" srcId="{1134D22F-45AA-714C-A9ED-0D3BEDD86DDD}" destId="{C579349C-B7CC-3E44-B353-E1D13EB0B5AD}" srcOrd="0" destOrd="0" parTransId="{42E1DDCE-66FF-D04D-86FE-5FB0D3E5BC57}" sibTransId="{94A10347-FC0B-A649-BE29-43562C6F0F00}"/>
    <dgm:cxn modelId="{B464DC41-6FD8-9446-A07B-6139137283F7}" srcId="{1134D22F-45AA-714C-A9ED-0D3BEDD86DDD}" destId="{0476E60B-F90C-BB40-AC9D-8340662853CD}" srcOrd="1" destOrd="0" parTransId="{8A374C15-B6ED-C94C-BFC7-26A07F95D63A}" sibTransId="{82EF4C70-51EC-4E46-8871-28CD094BA7F7}"/>
    <dgm:cxn modelId="{A07B6078-8FC1-8340-AF0B-3EF9C29C9531}" type="presOf" srcId="{0476E60B-F90C-BB40-AC9D-8340662853CD}" destId="{5082FFAD-EF65-BA4D-B848-2B0034BACF6C}" srcOrd="0" destOrd="0" presId="urn:microsoft.com/office/officeart/2005/8/layout/process1"/>
    <dgm:cxn modelId="{C606E397-1F25-C045-BF70-48B9E983A106}" type="presOf" srcId="{1134D22F-45AA-714C-A9ED-0D3BEDD86DDD}" destId="{B2DEAFAF-2FA8-A143-BDA4-6C7B0F40CFD2}" srcOrd="0" destOrd="0" presId="urn:microsoft.com/office/officeart/2005/8/layout/process1"/>
    <dgm:cxn modelId="{B198A99F-AD17-8C40-AA04-17D2D07ECCCE}" type="presOf" srcId="{94A10347-FC0B-A649-BE29-43562C6F0F00}" destId="{DAB9C5D3-4982-4D40-BE5F-2A8012F8BB29}" srcOrd="1" destOrd="0" presId="urn:microsoft.com/office/officeart/2005/8/layout/process1"/>
    <dgm:cxn modelId="{52DFF8A7-2345-994F-B5DA-8F9C8A9D84C8}" type="presOf" srcId="{94A10347-FC0B-A649-BE29-43562C6F0F00}" destId="{24E09CEB-EE92-4441-99CE-ADCFB8E68848}" srcOrd="0" destOrd="0" presId="urn:microsoft.com/office/officeart/2005/8/layout/process1"/>
    <dgm:cxn modelId="{80736EE8-4A9B-7441-AAF0-C694AE4F1360}" type="presOf" srcId="{C579349C-B7CC-3E44-B353-E1D13EB0B5AD}" destId="{7FCE55CD-ED9C-8144-B131-F5EB2F1A5FA8}" srcOrd="0" destOrd="0" presId="urn:microsoft.com/office/officeart/2005/8/layout/process1"/>
    <dgm:cxn modelId="{971D0EC0-6D1E-B140-BF9D-89C3DDA78D4A}" type="presParOf" srcId="{B2DEAFAF-2FA8-A143-BDA4-6C7B0F40CFD2}" destId="{7FCE55CD-ED9C-8144-B131-F5EB2F1A5FA8}" srcOrd="0" destOrd="0" presId="urn:microsoft.com/office/officeart/2005/8/layout/process1"/>
    <dgm:cxn modelId="{A53470B9-A6D0-4849-A1FC-EB4E95013447}" type="presParOf" srcId="{B2DEAFAF-2FA8-A143-BDA4-6C7B0F40CFD2}" destId="{24E09CEB-EE92-4441-99CE-ADCFB8E68848}" srcOrd="1" destOrd="0" presId="urn:microsoft.com/office/officeart/2005/8/layout/process1"/>
    <dgm:cxn modelId="{3BA7D995-3416-7D4B-ADD0-C284D306EF86}" type="presParOf" srcId="{24E09CEB-EE92-4441-99CE-ADCFB8E68848}" destId="{DAB9C5D3-4982-4D40-BE5F-2A8012F8BB29}" srcOrd="0" destOrd="0" presId="urn:microsoft.com/office/officeart/2005/8/layout/process1"/>
    <dgm:cxn modelId="{27D78AC6-C769-6A45-98B2-517E6F57F497}" type="presParOf" srcId="{B2DEAFAF-2FA8-A143-BDA4-6C7B0F40CFD2}" destId="{5082FFAD-EF65-BA4D-B848-2B0034BACF6C}" srcOrd="2" destOrd="0" presId="urn:microsoft.com/office/officeart/2005/8/layout/process1"/>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A723C75-A7BF-8040-98BB-66D295F4E79C}" type="doc">
      <dgm:prSet loTypeId="urn:microsoft.com/office/officeart/2005/8/layout/process1" loCatId="" qsTypeId="urn:microsoft.com/office/officeart/2005/8/quickstyle/simple1" qsCatId="simple" csTypeId="urn:microsoft.com/office/officeart/2005/8/colors/accent1_2" csCatId="accent1" phldr="1"/>
      <dgm:spPr/>
    </dgm:pt>
    <dgm:pt modelId="{553EAB81-C7BE-E045-94FA-9C37207968C9}">
      <dgm:prSet phldrT="[Text]"/>
      <dgm:spPr/>
      <dgm:t>
        <a:bodyPr/>
        <a:lstStyle/>
        <a:p>
          <a:r>
            <a:rPr lang="en-US" dirty="0"/>
            <a:t>Diet </a:t>
          </a:r>
          <a:br>
            <a:rPr lang="en-US" dirty="0"/>
          </a:br>
          <a:r>
            <a:rPr lang="en-US" dirty="0"/>
            <a:t>(Excess Corn)</a:t>
          </a:r>
        </a:p>
      </dgm:t>
    </dgm:pt>
    <dgm:pt modelId="{D9B9B070-066C-F74C-A61E-9904D05A90C2}" type="parTrans" cxnId="{1117EF62-FB5B-EB4A-B2A4-4D9CB90C877C}">
      <dgm:prSet/>
      <dgm:spPr/>
      <dgm:t>
        <a:bodyPr/>
        <a:lstStyle/>
        <a:p>
          <a:endParaRPr lang="en-US"/>
        </a:p>
      </dgm:t>
    </dgm:pt>
    <dgm:pt modelId="{29EF30E2-96FB-1046-80DE-6D8E7B795A1A}" type="sibTrans" cxnId="{1117EF62-FB5B-EB4A-B2A4-4D9CB90C877C}">
      <dgm:prSet/>
      <dgm:spPr/>
      <dgm:t>
        <a:bodyPr/>
        <a:lstStyle/>
        <a:p>
          <a:endParaRPr lang="en-US"/>
        </a:p>
      </dgm:t>
    </dgm:pt>
    <dgm:pt modelId="{639AC994-5B48-D547-A224-01ADE488B291}">
      <dgm:prSet phldrT="[Text]"/>
      <dgm:spPr/>
      <dgm:t>
        <a:bodyPr/>
        <a:lstStyle/>
        <a:p>
          <a:r>
            <a:rPr lang="en-US" dirty="0"/>
            <a:t>Low Niacin</a:t>
          </a:r>
        </a:p>
      </dgm:t>
    </dgm:pt>
    <dgm:pt modelId="{546CFA96-BF6C-E046-8EA0-7FBD67950D2B}" type="parTrans" cxnId="{5C033288-15D5-6343-BF3A-915EA791462A}">
      <dgm:prSet/>
      <dgm:spPr/>
      <dgm:t>
        <a:bodyPr/>
        <a:lstStyle/>
        <a:p>
          <a:endParaRPr lang="en-US"/>
        </a:p>
      </dgm:t>
    </dgm:pt>
    <dgm:pt modelId="{C0430CA9-A8FE-A941-839B-C99272881F8A}" type="sibTrans" cxnId="{5C033288-15D5-6343-BF3A-915EA791462A}">
      <dgm:prSet/>
      <dgm:spPr/>
      <dgm:t>
        <a:bodyPr/>
        <a:lstStyle/>
        <a:p>
          <a:endParaRPr lang="en-US"/>
        </a:p>
      </dgm:t>
    </dgm:pt>
    <dgm:pt modelId="{25F8BE37-4CE7-954F-98BF-FF488BC578C6}">
      <dgm:prSet phldrT="[Text]"/>
      <dgm:spPr/>
      <dgm:t>
        <a:bodyPr/>
        <a:lstStyle/>
        <a:p>
          <a:r>
            <a:rPr lang="en-US" dirty="0"/>
            <a:t>Pellagra</a:t>
          </a:r>
        </a:p>
      </dgm:t>
    </dgm:pt>
    <dgm:pt modelId="{75E564D1-45EA-4C49-9543-1E5A67D4A6DA}" type="parTrans" cxnId="{A2111084-6B68-8C47-B335-82DD2C76D1CC}">
      <dgm:prSet/>
      <dgm:spPr/>
      <dgm:t>
        <a:bodyPr/>
        <a:lstStyle/>
        <a:p>
          <a:endParaRPr lang="en-US"/>
        </a:p>
      </dgm:t>
    </dgm:pt>
    <dgm:pt modelId="{37B01FB2-099D-E143-9441-5F1962483832}" type="sibTrans" cxnId="{A2111084-6B68-8C47-B335-82DD2C76D1CC}">
      <dgm:prSet/>
      <dgm:spPr/>
      <dgm:t>
        <a:bodyPr/>
        <a:lstStyle/>
        <a:p>
          <a:endParaRPr lang="en-US"/>
        </a:p>
      </dgm:t>
    </dgm:pt>
    <dgm:pt modelId="{CCAE40FC-800A-4048-83E4-527B08CF8282}" type="pres">
      <dgm:prSet presAssocID="{3A723C75-A7BF-8040-98BB-66D295F4E79C}" presName="Name0" presStyleCnt="0">
        <dgm:presLayoutVars>
          <dgm:dir/>
          <dgm:resizeHandles val="exact"/>
        </dgm:presLayoutVars>
      </dgm:prSet>
      <dgm:spPr/>
    </dgm:pt>
    <dgm:pt modelId="{C5EA3387-9B49-9546-BC73-DA2A0C60EC55}" type="pres">
      <dgm:prSet presAssocID="{553EAB81-C7BE-E045-94FA-9C37207968C9}" presName="node" presStyleLbl="node1" presStyleIdx="0" presStyleCnt="3">
        <dgm:presLayoutVars>
          <dgm:bulletEnabled val="1"/>
        </dgm:presLayoutVars>
      </dgm:prSet>
      <dgm:spPr/>
    </dgm:pt>
    <dgm:pt modelId="{8F007CAB-444B-D149-A85A-F982A993A2FD}" type="pres">
      <dgm:prSet presAssocID="{29EF30E2-96FB-1046-80DE-6D8E7B795A1A}" presName="sibTrans" presStyleLbl="sibTrans2D1" presStyleIdx="0" presStyleCnt="2"/>
      <dgm:spPr/>
    </dgm:pt>
    <dgm:pt modelId="{BF4E63CE-8FDA-A749-922E-413132F6E3BB}" type="pres">
      <dgm:prSet presAssocID="{29EF30E2-96FB-1046-80DE-6D8E7B795A1A}" presName="connectorText" presStyleLbl="sibTrans2D1" presStyleIdx="0" presStyleCnt="2"/>
      <dgm:spPr/>
    </dgm:pt>
    <dgm:pt modelId="{664D80B7-840A-6443-A869-C3D82FB2BF27}" type="pres">
      <dgm:prSet presAssocID="{639AC994-5B48-D547-A224-01ADE488B291}" presName="node" presStyleLbl="node1" presStyleIdx="1" presStyleCnt="3">
        <dgm:presLayoutVars>
          <dgm:bulletEnabled val="1"/>
        </dgm:presLayoutVars>
      </dgm:prSet>
      <dgm:spPr/>
    </dgm:pt>
    <dgm:pt modelId="{B819A003-D914-684D-AA3E-8657A3EC8403}" type="pres">
      <dgm:prSet presAssocID="{C0430CA9-A8FE-A941-839B-C99272881F8A}" presName="sibTrans" presStyleLbl="sibTrans2D1" presStyleIdx="1" presStyleCnt="2"/>
      <dgm:spPr/>
    </dgm:pt>
    <dgm:pt modelId="{C3574A70-02C3-0647-8FDC-B88894AB1DC0}" type="pres">
      <dgm:prSet presAssocID="{C0430CA9-A8FE-A941-839B-C99272881F8A}" presName="connectorText" presStyleLbl="sibTrans2D1" presStyleIdx="1" presStyleCnt="2"/>
      <dgm:spPr/>
    </dgm:pt>
    <dgm:pt modelId="{AA44D614-8799-6F4B-B629-D425A7266CB5}" type="pres">
      <dgm:prSet presAssocID="{25F8BE37-4CE7-954F-98BF-FF488BC578C6}" presName="node" presStyleLbl="node1" presStyleIdx="2" presStyleCnt="3">
        <dgm:presLayoutVars>
          <dgm:bulletEnabled val="1"/>
        </dgm:presLayoutVars>
      </dgm:prSet>
      <dgm:spPr/>
    </dgm:pt>
  </dgm:ptLst>
  <dgm:cxnLst>
    <dgm:cxn modelId="{01EDA304-3C20-A549-BE04-D471C08745E4}" type="presOf" srcId="{C0430CA9-A8FE-A941-839B-C99272881F8A}" destId="{C3574A70-02C3-0647-8FDC-B88894AB1DC0}" srcOrd="1" destOrd="0" presId="urn:microsoft.com/office/officeart/2005/8/layout/process1"/>
    <dgm:cxn modelId="{0B5F2C1B-5C2A-574A-BC86-3BEE30DDD522}" type="presOf" srcId="{29EF30E2-96FB-1046-80DE-6D8E7B795A1A}" destId="{8F007CAB-444B-D149-A85A-F982A993A2FD}" srcOrd="0" destOrd="0" presId="urn:microsoft.com/office/officeart/2005/8/layout/process1"/>
    <dgm:cxn modelId="{1117EF62-FB5B-EB4A-B2A4-4D9CB90C877C}" srcId="{3A723C75-A7BF-8040-98BB-66D295F4E79C}" destId="{553EAB81-C7BE-E045-94FA-9C37207968C9}" srcOrd="0" destOrd="0" parTransId="{D9B9B070-066C-F74C-A61E-9904D05A90C2}" sibTransId="{29EF30E2-96FB-1046-80DE-6D8E7B795A1A}"/>
    <dgm:cxn modelId="{A2111084-6B68-8C47-B335-82DD2C76D1CC}" srcId="{3A723C75-A7BF-8040-98BB-66D295F4E79C}" destId="{25F8BE37-4CE7-954F-98BF-FF488BC578C6}" srcOrd="2" destOrd="0" parTransId="{75E564D1-45EA-4C49-9543-1E5A67D4A6DA}" sibTransId="{37B01FB2-099D-E143-9441-5F1962483832}"/>
    <dgm:cxn modelId="{5C033288-15D5-6343-BF3A-915EA791462A}" srcId="{3A723C75-A7BF-8040-98BB-66D295F4E79C}" destId="{639AC994-5B48-D547-A224-01ADE488B291}" srcOrd="1" destOrd="0" parTransId="{546CFA96-BF6C-E046-8EA0-7FBD67950D2B}" sibTransId="{C0430CA9-A8FE-A941-839B-C99272881F8A}"/>
    <dgm:cxn modelId="{AC125ABF-981E-9B4C-8ED6-ED865ACB7DF5}" type="presOf" srcId="{25F8BE37-4CE7-954F-98BF-FF488BC578C6}" destId="{AA44D614-8799-6F4B-B629-D425A7266CB5}" srcOrd="0" destOrd="0" presId="urn:microsoft.com/office/officeart/2005/8/layout/process1"/>
    <dgm:cxn modelId="{7501D5D6-39E0-9046-9F17-FC21001B33F3}" type="presOf" srcId="{29EF30E2-96FB-1046-80DE-6D8E7B795A1A}" destId="{BF4E63CE-8FDA-A749-922E-413132F6E3BB}" srcOrd="1" destOrd="0" presId="urn:microsoft.com/office/officeart/2005/8/layout/process1"/>
    <dgm:cxn modelId="{62919ED7-BBD5-B94E-8B3C-B7AF7F6B00E4}" type="presOf" srcId="{3A723C75-A7BF-8040-98BB-66D295F4E79C}" destId="{CCAE40FC-800A-4048-83E4-527B08CF8282}" srcOrd="0" destOrd="0" presId="urn:microsoft.com/office/officeart/2005/8/layout/process1"/>
    <dgm:cxn modelId="{35A15ADA-FAE9-D045-869E-83CAF2F723FE}" type="presOf" srcId="{C0430CA9-A8FE-A941-839B-C99272881F8A}" destId="{B819A003-D914-684D-AA3E-8657A3EC8403}" srcOrd="0" destOrd="0" presId="urn:microsoft.com/office/officeart/2005/8/layout/process1"/>
    <dgm:cxn modelId="{3CC9A4E1-125F-D34E-BB9D-8FAA6DE8A34C}" type="presOf" srcId="{639AC994-5B48-D547-A224-01ADE488B291}" destId="{664D80B7-840A-6443-A869-C3D82FB2BF27}" srcOrd="0" destOrd="0" presId="urn:microsoft.com/office/officeart/2005/8/layout/process1"/>
    <dgm:cxn modelId="{353416F8-27AB-1F49-B6BF-FD8A66A68333}" type="presOf" srcId="{553EAB81-C7BE-E045-94FA-9C37207968C9}" destId="{C5EA3387-9B49-9546-BC73-DA2A0C60EC55}" srcOrd="0" destOrd="0" presId="urn:microsoft.com/office/officeart/2005/8/layout/process1"/>
    <dgm:cxn modelId="{83D874B3-E950-6E49-9777-D1D92695613E}" type="presParOf" srcId="{CCAE40FC-800A-4048-83E4-527B08CF8282}" destId="{C5EA3387-9B49-9546-BC73-DA2A0C60EC55}" srcOrd="0" destOrd="0" presId="urn:microsoft.com/office/officeart/2005/8/layout/process1"/>
    <dgm:cxn modelId="{D9B40E0B-A91C-5A43-8A2E-3804C1201A11}" type="presParOf" srcId="{CCAE40FC-800A-4048-83E4-527B08CF8282}" destId="{8F007CAB-444B-D149-A85A-F982A993A2FD}" srcOrd="1" destOrd="0" presId="urn:microsoft.com/office/officeart/2005/8/layout/process1"/>
    <dgm:cxn modelId="{642FE2D5-97F3-6C4F-9BD0-9D457A1B856A}" type="presParOf" srcId="{8F007CAB-444B-D149-A85A-F982A993A2FD}" destId="{BF4E63CE-8FDA-A749-922E-413132F6E3BB}" srcOrd="0" destOrd="0" presId="urn:microsoft.com/office/officeart/2005/8/layout/process1"/>
    <dgm:cxn modelId="{CC80E1FB-76C9-E449-82C5-91D361F171FB}" type="presParOf" srcId="{CCAE40FC-800A-4048-83E4-527B08CF8282}" destId="{664D80B7-840A-6443-A869-C3D82FB2BF27}" srcOrd="2" destOrd="0" presId="urn:microsoft.com/office/officeart/2005/8/layout/process1"/>
    <dgm:cxn modelId="{E77E92ED-D9FE-4349-9AAE-08AE0AE02E39}" type="presParOf" srcId="{CCAE40FC-800A-4048-83E4-527B08CF8282}" destId="{B819A003-D914-684D-AA3E-8657A3EC8403}" srcOrd="3" destOrd="0" presId="urn:microsoft.com/office/officeart/2005/8/layout/process1"/>
    <dgm:cxn modelId="{B025B190-C031-4445-A0B9-24FE793F5A5B}" type="presParOf" srcId="{B819A003-D914-684D-AA3E-8657A3EC8403}" destId="{C3574A70-02C3-0647-8FDC-B88894AB1DC0}" srcOrd="0" destOrd="0" presId="urn:microsoft.com/office/officeart/2005/8/layout/process1"/>
    <dgm:cxn modelId="{2B014606-3D41-9A42-BACC-5713D5EACE69}" type="presParOf" srcId="{CCAE40FC-800A-4048-83E4-527B08CF8282}" destId="{AA44D614-8799-6F4B-B629-D425A7266CB5}" srcOrd="4"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A723C75-A7BF-8040-98BB-66D295F4E79C}" type="doc">
      <dgm:prSet loTypeId="urn:microsoft.com/office/officeart/2005/8/layout/hierarchy2" loCatId="" qsTypeId="urn:microsoft.com/office/officeart/2005/8/quickstyle/simple1" qsCatId="simple" csTypeId="urn:microsoft.com/office/officeart/2005/8/colors/accent1_2" csCatId="accent1" phldr="1"/>
      <dgm:spPr/>
    </dgm:pt>
    <dgm:pt modelId="{553EAB81-C7BE-E045-94FA-9C37207968C9}">
      <dgm:prSet phldrT="[Text]" custT="1"/>
      <dgm:spPr/>
      <dgm:t>
        <a:bodyPr/>
        <a:lstStyle/>
        <a:p>
          <a:r>
            <a:rPr lang="en-US" sz="5400" dirty="0"/>
            <a:t>Problem Pregnancies</a:t>
          </a:r>
        </a:p>
      </dgm:t>
    </dgm:pt>
    <dgm:pt modelId="{D9B9B070-066C-F74C-A61E-9904D05A90C2}" type="parTrans" cxnId="{1117EF62-FB5B-EB4A-B2A4-4D9CB90C877C}">
      <dgm:prSet/>
      <dgm:spPr/>
      <dgm:t>
        <a:bodyPr/>
        <a:lstStyle/>
        <a:p>
          <a:endParaRPr lang="en-US"/>
        </a:p>
      </dgm:t>
    </dgm:pt>
    <dgm:pt modelId="{29EF30E2-96FB-1046-80DE-6D8E7B795A1A}" type="sibTrans" cxnId="{1117EF62-FB5B-EB4A-B2A4-4D9CB90C877C}">
      <dgm:prSet/>
      <dgm:spPr/>
      <dgm:t>
        <a:bodyPr/>
        <a:lstStyle/>
        <a:p>
          <a:endParaRPr lang="en-US"/>
        </a:p>
      </dgm:t>
    </dgm:pt>
    <dgm:pt modelId="{25F8BE37-4CE7-954F-98BF-FF488BC578C6}">
      <dgm:prSet phldrT="[Text]" custT="1"/>
      <dgm:spPr/>
      <dgm:t>
        <a:bodyPr/>
        <a:lstStyle/>
        <a:p>
          <a:r>
            <a:rPr lang="en-US" sz="5400" dirty="0"/>
            <a:t>Low Birthweight</a:t>
          </a:r>
        </a:p>
      </dgm:t>
    </dgm:pt>
    <dgm:pt modelId="{75E564D1-45EA-4C49-9543-1E5A67D4A6DA}" type="parTrans" cxnId="{A2111084-6B68-8C47-B335-82DD2C76D1CC}">
      <dgm:prSet/>
      <dgm:spPr>
        <a:ln w="76200">
          <a:solidFill>
            <a:schemeClr val="accent1"/>
          </a:solidFill>
          <a:headEnd type="diamond" w="med" len="med"/>
          <a:tailEnd type="triangle" w="med" len="med"/>
        </a:ln>
      </dgm:spPr>
      <dgm:t>
        <a:bodyPr/>
        <a:lstStyle/>
        <a:p>
          <a:endParaRPr lang="en-US"/>
        </a:p>
      </dgm:t>
    </dgm:pt>
    <dgm:pt modelId="{37B01FB2-099D-E143-9441-5F1962483832}" type="sibTrans" cxnId="{A2111084-6B68-8C47-B335-82DD2C76D1CC}">
      <dgm:prSet/>
      <dgm:spPr/>
      <dgm:t>
        <a:bodyPr/>
        <a:lstStyle/>
        <a:p>
          <a:endParaRPr lang="en-US"/>
        </a:p>
      </dgm:t>
    </dgm:pt>
    <dgm:pt modelId="{639AC994-5B48-D547-A224-01ADE488B291}">
      <dgm:prSet phldrT="[Text]" custT="1"/>
      <dgm:spPr/>
      <dgm:t>
        <a:bodyPr/>
        <a:lstStyle/>
        <a:p>
          <a:r>
            <a:rPr lang="en-US" sz="5400" dirty="0"/>
            <a:t>Ultrasound Requested</a:t>
          </a:r>
        </a:p>
      </dgm:t>
    </dgm:pt>
    <dgm:pt modelId="{C0430CA9-A8FE-A941-839B-C99272881F8A}" type="sibTrans" cxnId="{5C033288-15D5-6343-BF3A-915EA791462A}">
      <dgm:prSet/>
      <dgm:spPr/>
      <dgm:t>
        <a:bodyPr/>
        <a:lstStyle/>
        <a:p>
          <a:endParaRPr lang="en-US"/>
        </a:p>
      </dgm:t>
    </dgm:pt>
    <dgm:pt modelId="{546CFA96-BF6C-E046-8EA0-7FBD67950D2B}" type="parTrans" cxnId="{5C033288-15D5-6343-BF3A-915EA791462A}">
      <dgm:prSet/>
      <dgm:spPr>
        <a:ln w="76200">
          <a:solidFill>
            <a:schemeClr val="accent1"/>
          </a:solidFill>
          <a:headEnd type="none" w="med" len="med"/>
          <a:tailEnd type="triangle" w="med" len="med"/>
        </a:ln>
      </dgm:spPr>
      <dgm:t>
        <a:bodyPr/>
        <a:lstStyle/>
        <a:p>
          <a:endParaRPr lang="en-US"/>
        </a:p>
      </dgm:t>
    </dgm:pt>
    <dgm:pt modelId="{6F0AC3BF-E290-E743-AEF8-2AE715CF63C8}" type="pres">
      <dgm:prSet presAssocID="{3A723C75-A7BF-8040-98BB-66D295F4E79C}" presName="diagram" presStyleCnt="0">
        <dgm:presLayoutVars>
          <dgm:chPref val="1"/>
          <dgm:dir/>
          <dgm:animOne val="branch"/>
          <dgm:animLvl val="lvl"/>
          <dgm:resizeHandles val="exact"/>
        </dgm:presLayoutVars>
      </dgm:prSet>
      <dgm:spPr/>
    </dgm:pt>
    <dgm:pt modelId="{E42AB2AF-1469-7D44-87E6-EA5F8BA2F637}" type="pres">
      <dgm:prSet presAssocID="{553EAB81-C7BE-E045-94FA-9C37207968C9}" presName="root1" presStyleCnt="0"/>
      <dgm:spPr/>
    </dgm:pt>
    <dgm:pt modelId="{4E2F2339-1F14-5148-BC10-378BF2F5BBC3}" type="pres">
      <dgm:prSet presAssocID="{553EAB81-C7BE-E045-94FA-9C37207968C9}" presName="LevelOneTextNode" presStyleLbl="node0" presStyleIdx="0" presStyleCnt="1">
        <dgm:presLayoutVars>
          <dgm:chPref val="3"/>
        </dgm:presLayoutVars>
      </dgm:prSet>
      <dgm:spPr/>
    </dgm:pt>
    <dgm:pt modelId="{DE35961C-EE5A-BD4B-A438-9282FC4CECCC}" type="pres">
      <dgm:prSet presAssocID="{553EAB81-C7BE-E045-94FA-9C37207968C9}" presName="level2hierChild" presStyleCnt="0"/>
      <dgm:spPr/>
    </dgm:pt>
    <dgm:pt modelId="{51CEC5B8-9ED8-C146-9D5D-BD540B69B978}" type="pres">
      <dgm:prSet presAssocID="{546CFA96-BF6C-E046-8EA0-7FBD67950D2B}" presName="conn2-1" presStyleLbl="parChTrans1D2" presStyleIdx="0" presStyleCnt="2"/>
      <dgm:spPr/>
    </dgm:pt>
    <dgm:pt modelId="{A50A4F8B-13CC-1F4D-AC96-0F3133D3793B}" type="pres">
      <dgm:prSet presAssocID="{546CFA96-BF6C-E046-8EA0-7FBD67950D2B}" presName="connTx" presStyleLbl="parChTrans1D2" presStyleIdx="0" presStyleCnt="2"/>
      <dgm:spPr/>
    </dgm:pt>
    <dgm:pt modelId="{7654A6BD-D5D9-E740-80F6-FA36CD584F7B}" type="pres">
      <dgm:prSet presAssocID="{639AC994-5B48-D547-A224-01ADE488B291}" presName="root2" presStyleCnt="0"/>
      <dgm:spPr/>
    </dgm:pt>
    <dgm:pt modelId="{9823937C-F451-9348-82E4-01695A1D1F5B}" type="pres">
      <dgm:prSet presAssocID="{639AC994-5B48-D547-A224-01ADE488B291}" presName="LevelTwoTextNode" presStyleLbl="node2" presStyleIdx="0" presStyleCnt="2">
        <dgm:presLayoutVars>
          <dgm:chPref val="3"/>
        </dgm:presLayoutVars>
      </dgm:prSet>
      <dgm:spPr/>
    </dgm:pt>
    <dgm:pt modelId="{72B8A442-2DCC-304D-9219-0EF82A6BAADA}" type="pres">
      <dgm:prSet presAssocID="{639AC994-5B48-D547-A224-01ADE488B291}" presName="level3hierChild" presStyleCnt="0"/>
      <dgm:spPr/>
    </dgm:pt>
    <dgm:pt modelId="{AA07EC9F-329A-2149-96AE-73F49E2EF321}" type="pres">
      <dgm:prSet presAssocID="{75E564D1-45EA-4C49-9543-1E5A67D4A6DA}" presName="conn2-1" presStyleLbl="parChTrans1D2" presStyleIdx="1" presStyleCnt="2"/>
      <dgm:spPr/>
    </dgm:pt>
    <dgm:pt modelId="{72382181-121B-D946-A05F-E503A4E44C81}" type="pres">
      <dgm:prSet presAssocID="{75E564D1-45EA-4C49-9543-1E5A67D4A6DA}" presName="connTx" presStyleLbl="parChTrans1D2" presStyleIdx="1" presStyleCnt="2"/>
      <dgm:spPr/>
    </dgm:pt>
    <dgm:pt modelId="{E5B024AA-C30F-1A43-A638-03C53E788FB7}" type="pres">
      <dgm:prSet presAssocID="{25F8BE37-4CE7-954F-98BF-FF488BC578C6}" presName="root2" presStyleCnt="0"/>
      <dgm:spPr/>
    </dgm:pt>
    <dgm:pt modelId="{C946A076-B45D-6149-BFFA-C9D9790BE673}" type="pres">
      <dgm:prSet presAssocID="{25F8BE37-4CE7-954F-98BF-FF488BC578C6}" presName="LevelTwoTextNode" presStyleLbl="node2" presStyleIdx="1" presStyleCnt="2">
        <dgm:presLayoutVars>
          <dgm:chPref val="3"/>
        </dgm:presLayoutVars>
      </dgm:prSet>
      <dgm:spPr/>
    </dgm:pt>
    <dgm:pt modelId="{FBA4F739-F8BD-704B-AC98-BB4AA20259A0}" type="pres">
      <dgm:prSet presAssocID="{25F8BE37-4CE7-954F-98BF-FF488BC578C6}" presName="level3hierChild" presStyleCnt="0"/>
      <dgm:spPr/>
    </dgm:pt>
  </dgm:ptLst>
  <dgm:cxnLst>
    <dgm:cxn modelId="{F1F80B11-4C44-B543-9F88-8A4CC18190F7}" type="presOf" srcId="{3A723C75-A7BF-8040-98BB-66D295F4E79C}" destId="{6F0AC3BF-E290-E743-AEF8-2AE715CF63C8}" srcOrd="0" destOrd="0" presId="urn:microsoft.com/office/officeart/2005/8/layout/hierarchy2"/>
    <dgm:cxn modelId="{8CFF371E-88B9-9444-A55A-B87E5DB743EE}" type="presOf" srcId="{639AC994-5B48-D547-A224-01ADE488B291}" destId="{9823937C-F451-9348-82E4-01695A1D1F5B}" srcOrd="0" destOrd="0" presId="urn:microsoft.com/office/officeart/2005/8/layout/hierarchy2"/>
    <dgm:cxn modelId="{9405CF2C-6BA9-7C40-BF0B-D9BAD5C00E61}" type="presOf" srcId="{546CFA96-BF6C-E046-8EA0-7FBD67950D2B}" destId="{A50A4F8B-13CC-1F4D-AC96-0F3133D3793B}" srcOrd="1" destOrd="0" presId="urn:microsoft.com/office/officeart/2005/8/layout/hierarchy2"/>
    <dgm:cxn modelId="{1117EF62-FB5B-EB4A-B2A4-4D9CB90C877C}" srcId="{3A723C75-A7BF-8040-98BB-66D295F4E79C}" destId="{553EAB81-C7BE-E045-94FA-9C37207968C9}" srcOrd="0" destOrd="0" parTransId="{D9B9B070-066C-F74C-A61E-9904D05A90C2}" sibTransId="{29EF30E2-96FB-1046-80DE-6D8E7B795A1A}"/>
    <dgm:cxn modelId="{CBA51068-3236-FE41-830D-8BDF52A47E03}" type="presOf" srcId="{553EAB81-C7BE-E045-94FA-9C37207968C9}" destId="{4E2F2339-1F14-5148-BC10-378BF2F5BBC3}" srcOrd="0" destOrd="0" presId="urn:microsoft.com/office/officeart/2005/8/layout/hierarchy2"/>
    <dgm:cxn modelId="{22780B83-79CD-E84A-B9BB-39ABF9D43F80}" type="presOf" srcId="{75E564D1-45EA-4C49-9543-1E5A67D4A6DA}" destId="{AA07EC9F-329A-2149-96AE-73F49E2EF321}" srcOrd="0" destOrd="0" presId="urn:microsoft.com/office/officeart/2005/8/layout/hierarchy2"/>
    <dgm:cxn modelId="{A2111084-6B68-8C47-B335-82DD2C76D1CC}" srcId="{553EAB81-C7BE-E045-94FA-9C37207968C9}" destId="{25F8BE37-4CE7-954F-98BF-FF488BC578C6}" srcOrd="1" destOrd="0" parTransId="{75E564D1-45EA-4C49-9543-1E5A67D4A6DA}" sibTransId="{37B01FB2-099D-E143-9441-5F1962483832}"/>
    <dgm:cxn modelId="{5C033288-15D5-6343-BF3A-915EA791462A}" srcId="{553EAB81-C7BE-E045-94FA-9C37207968C9}" destId="{639AC994-5B48-D547-A224-01ADE488B291}" srcOrd="0" destOrd="0" parTransId="{546CFA96-BF6C-E046-8EA0-7FBD67950D2B}" sibTransId="{C0430CA9-A8FE-A941-839B-C99272881F8A}"/>
    <dgm:cxn modelId="{989539AD-CB3D-7549-A1C8-BB7AC85295F4}" type="presOf" srcId="{75E564D1-45EA-4C49-9543-1E5A67D4A6DA}" destId="{72382181-121B-D946-A05F-E503A4E44C81}" srcOrd="1" destOrd="0" presId="urn:microsoft.com/office/officeart/2005/8/layout/hierarchy2"/>
    <dgm:cxn modelId="{29A45BB4-ADCD-9344-8AC3-EBD10CD38EA7}" type="presOf" srcId="{546CFA96-BF6C-E046-8EA0-7FBD67950D2B}" destId="{51CEC5B8-9ED8-C146-9D5D-BD540B69B978}" srcOrd="0" destOrd="0" presId="urn:microsoft.com/office/officeart/2005/8/layout/hierarchy2"/>
    <dgm:cxn modelId="{083B7DC8-4D58-1D45-BBDB-6D4124585ECC}" type="presOf" srcId="{25F8BE37-4CE7-954F-98BF-FF488BC578C6}" destId="{C946A076-B45D-6149-BFFA-C9D9790BE673}" srcOrd="0" destOrd="0" presId="urn:microsoft.com/office/officeart/2005/8/layout/hierarchy2"/>
    <dgm:cxn modelId="{979E7CF6-C77F-D241-A6D0-D95D4461054F}" type="presParOf" srcId="{6F0AC3BF-E290-E743-AEF8-2AE715CF63C8}" destId="{E42AB2AF-1469-7D44-87E6-EA5F8BA2F637}" srcOrd="0" destOrd="0" presId="urn:microsoft.com/office/officeart/2005/8/layout/hierarchy2"/>
    <dgm:cxn modelId="{422A8966-5C45-6945-9ED4-D7790C5A58D0}" type="presParOf" srcId="{E42AB2AF-1469-7D44-87E6-EA5F8BA2F637}" destId="{4E2F2339-1F14-5148-BC10-378BF2F5BBC3}" srcOrd="0" destOrd="0" presId="urn:microsoft.com/office/officeart/2005/8/layout/hierarchy2"/>
    <dgm:cxn modelId="{4A667FA5-3C97-7442-8E4E-8EE1DB2C06EA}" type="presParOf" srcId="{E42AB2AF-1469-7D44-87E6-EA5F8BA2F637}" destId="{DE35961C-EE5A-BD4B-A438-9282FC4CECCC}" srcOrd="1" destOrd="0" presId="urn:microsoft.com/office/officeart/2005/8/layout/hierarchy2"/>
    <dgm:cxn modelId="{1F6F0016-AD89-8348-A38C-E8494EE35187}" type="presParOf" srcId="{DE35961C-EE5A-BD4B-A438-9282FC4CECCC}" destId="{51CEC5B8-9ED8-C146-9D5D-BD540B69B978}" srcOrd="0" destOrd="0" presId="urn:microsoft.com/office/officeart/2005/8/layout/hierarchy2"/>
    <dgm:cxn modelId="{E330B7A2-9581-D549-96EC-0266DFA352B9}" type="presParOf" srcId="{51CEC5B8-9ED8-C146-9D5D-BD540B69B978}" destId="{A50A4F8B-13CC-1F4D-AC96-0F3133D3793B}" srcOrd="0" destOrd="0" presId="urn:microsoft.com/office/officeart/2005/8/layout/hierarchy2"/>
    <dgm:cxn modelId="{68CA4AC1-51F2-0E4A-B864-76BA116AEB17}" type="presParOf" srcId="{DE35961C-EE5A-BD4B-A438-9282FC4CECCC}" destId="{7654A6BD-D5D9-E740-80F6-FA36CD584F7B}" srcOrd="1" destOrd="0" presId="urn:microsoft.com/office/officeart/2005/8/layout/hierarchy2"/>
    <dgm:cxn modelId="{5BCF123C-36DE-E846-9361-F029E6713908}" type="presParOf" srcId="{7654A6BD-D5D9-E740-80F6-FA36CD584F7B}" destId="{9823937C-F451-9348-82E4-01695A1D1F5B}" srcOrd="0" destOrd="0" presId="urn:microsoft.com/office/officeart/2005/8/layout/hierarchy2"/>
    <dgm:cxn modelId="{53BFF510-BBE5-4948-BB6A-82F9488A5ACA}" type="presParOf" srcId="{7654A6BD-D5D9-E740-80F6-FA36CD584F7B}" destId="{72B8A442-2DCC-304D-9219-0EF82A6BAADA}" srcOrd="1" destOrd="0" presId="urn:microsoft.com/office/officeart/2005/8/layout/hierarchy2"/>
    <dgm:cxn modelId="{ABF665B3-5324-634D-A3B7-846EAC3E0A47}" type="presParOf" srcId="{DE35961C-EE5A-BD4B-A438-9282FC4CECCC}" destId="{AA07EC9F-329A-2149-96AE-73F49E2EF321}" srcOrd="2" destOrd="0" presId="urn:microsoft.com/office/officeart/2005/8/layout/hierarchy2"/>
    <dgm:cxn modelId="{AA18B22C-5796-E540-A1FD-37F41914A8F5}" type="presParOf" srcId="{AA07EC9F-329A-2149-96AE-73F49E2EF321}" destId="{72382181-121B-D946-A05F-E503A4E44C81}" srcOrd="0" destOrd="0" presId="urn:microsoft.com/office/officeart/2005/8/layout/hierarchy2"/>
    <dgm:cxn modelId="{C3B38D93-750A-3048-A0B2-79B16C4F9DFA}" type="presParOf" srcId="{DE35961C-EE5A-BD4B-A438-9282FC4CECCC}" destId="{E5B024AA-C30F-1A43-A638-03C53E788FB7}" srcOrd="3" destOrd="0" presId="urn:microsoft.com/office/officeart/2005/8/layout/hierarchy2"/>
    <dgm:cxn modelId="{CF00C5DA-79E9-4240-A228-C05995CE6449}" type="presParOf" srcId="{E5B024AA-C30F-1A43-A638-03C53E788FB7}" destId="{C946A076-B45D-6149-BFFA-C9D9790BE673}" srcOrd="0" destOrd="0" presId="urn:microsoft.com/office/officeart/2005/8/layout/hierarchy2"/>
    <dgm:cxn modelId="{50492784-D29B-6F41-9C8F-1D5D94A65860}" type="presParOf" srcId="{E5B024AA-C30F-1A43-A638-03C53E788FB7}" destId="{FBA4F739-F8BD-704B-AC98-BB4AA20259A0}" srcOrd="1" destOrd="0" presId="urn:microsoft.com/office/officeart/2005/8/layout/hierarchy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FCE55CD-ED9C-8144-B131-F5EB2F1A5FA8}">
      <dsp:nvSpPr>
        <dsp:cNvPr id="0" name=""/>
        <dsp:cNvSpPr/>
      </dsp:nvSpPr>
      <dsp:spPr>
        <a:xfrm>
          <a:off x="985" y="1101162"/>
          <a:ext cx="2448759" cy="1469255"/>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Expensive Grocery Store</a:t>
          </a:r>
        </a:p>
      </dsp:txBody>
      <dsp:txXfrm>
        <a:off x="44018" y="1144195"/>
        <a:ext cx="2362693" cy="1383189"/>
      </dsp:txXfrm>
    </dsp:sp>
    <dsp:sp modelId="{24E09CEB-EE92-4441-99CE-ADCFB8E68848}">
      <dsp:nvSpPr>
        <dsp:cNvPr id="0" name=""/>
        <dsp:cNvSpPr/>
      </dsp:nvSpPr>
      <dsp:spPr>
        <a:xfrm>
          <a:off x="2535302" y="1614899"/>
          <a:ext cx="837772" cy="441780"/>
        </a:xfrm>
        <a:prstGeom prst="leftRightArrow">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US" sz="1900" kern="1200"/>
        </a:p>
      </dsp:txBody>
      <dsp:txXfrm>
        <a:off x="2535302" y="1703255"/>
        <a:ext cx="705238" cy="265068"/>
      </dsp:txXfrm>
    </dsp:sp>
    <dsp:sp modelId="{5082FFAD-EF65-BA4D-B848-2B0034BACF6C}">
      <dsp:nvSpPr>
        <dsp:cNvPr id="0" name=""/>
        <dsp:cNvSpPr/>
      </dsp:nvSpPr>
      <dsp:spPr>
        <a:xfrm>
          <a:off x="3429248" y="1101162"/>
          <a:ext cx="2086881" cy="1469255"/>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House Prices are Higher</a:t>
          </a:r>
        </a:p>
      </dsp:txBody>
      <dsp:txXfrm>
        <a:off x="3472281" y="1144195"/>
        <a:ext cx="2000815" cy="138318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FCE55CD-ED9C-8144-B131-F5EB2F1A5FA8}">
      <dsp:nvSpPr>
        <dsp:cNvPr id="0" name=""/>
        <dsp:cNvSpPr/>
      </dsp:nvSpPr>
      <dsp:spPr>
        <a:xfrm>
          <a:off x="985" y="1101162"/>
          <a:ext cx="2448759" cy="1469255"/>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Expensive Grocery Store</a:t>
          </a:r>
        </a:p>
      </dsp:txBody>
      <dsp:txXfrm>
        <a:off x="44018" y="1144195"/>
        <a:ext cx="2362693" cy="1383189"/>
      </dsp:txXfrm>
    </dsp:sp>
    <dsp:sp modelId="{24E09CEB-EE92-4441-99CE-ADCFB8E68848}">
      <dsp:nvSpPr>
        <dsp:cNvPr id="0" name=""/>
        <dsp:cNvSpPr/>
      </dsp:nvSpPr>
      <dsp:spPr>
        <a:xfrm>
          <a:off x="2535302" y="1614899"/>
          <a:ext cx="837772" cy="441780"/>
        </a:xfrm>
        <a:prstGeom prst="leftArrow">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US" sz="1900" kern="1200"/>
        </a:p>
      </dsp:txBody>
      <dsp:txXfrm>
        <a:off x="2535302" y="1703255"/>
        <a:ext cx="705238" cy="265068"/>
      </dsp:txXfrm>
    </dsp:sp>
    <dsp:sp modelId="{5082FFAD-EF65-BA4D-B848-2B0034BACF6C}">
      <dsp:nvSpPr>
        <dsp:cNvPr id="0" name=""/>
        <dsp:cNvSpPr/>
      </dsp:nvSpPr>
      <dsp:spPr>
        <a:xfrm>
          <a:off x="3429248" y="1101162"/>
          <a:ext cx="2086881" cy="1469255"/>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House Prices are Higher</a:t>
          </a:r>
        </a:p>
      </dsp:txBody>
      <dsp:txXfrm>
        <a:off x="3472281" y="1144195"/>
        <a:ext cx="2000815" cy="138318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FCE55CD-ED9C-8144-B131-F5EB2F1A5FA8}">
      <dsp:nvSpPr>
        <dsp:cNvPr id="0" name=""/>
        <dsp:cNvSpPr/>
      </dsp:nvSpPr>
      <dsp:spPr>
        <a:xfrm>
          <a:off x="985" y="1101162"/>
          <a:ext cx="2448759" cy="1469255"/>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Expensive Grocery Store</a:t>
          </a:r>
        </a:p>
      </dsp:txBody>
      <dsp:txXfrm>
        <a:off x="44018" y="1144195"/>
        <a:ext cx="2362693" cy="1383189"/>
      </dsp:txXfrm>
    </dsp:sp>
    <dsp:sp modelId="{24E09CEB-EE92-4441-99CE-ADCFB8E68848}">
      <dsp:nvSpPr>
        <dsp:cNvPr id="0" name=""/>
        <dsp:cNvSpPr/>
      </dsp:nvSpPr>
      <dsp:spPr>
        <a:xfrm>
          <a:off x="2535302" y="1614899"/>
          <a:ext cx="837772" cy="441780"/>
        </a:xfrm>
        <a:prstGeom prst="rightArrow">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US" sz="1900" kern="1200"/>
        </a:p>
      </dsp:txBody>
      <dsp:txXfrm>
        <a:off x="2535302" y="1703255"/>
        <a:ext cx="705238" cy="265068"/>
      </dsp:txXfrm>
    </dsp:sp>
    <dsp:sp modelId="{5082FFAD-EF65-BA4D-B848-2B0034BACF6C}">
      <dsp:nvSpPr>
        <dsp:cNvPr id="0" name=""/>
        <dsp:cNvSpPr/>
      </dsp:nvSpPr>
      <dsp:spPr>
        <a:xfrm>
          <a:off x="3429248" y="1101162"/>
          <a:ext cx="2086881" cy="1469255"/>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House Prices are Higher</a:t>
          </a:r>
        </a:p>
      </dsp:txBody>
      <dsp:txXfrm>
        <a:off x="3472281" y="1144195"/>
        <a:ext cx="2000815" cy="138318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5EA3387-9B49-9546-BC73-DA2A0C60EC55}">
      <dsp:nvSpPr>
        <dsp:cNvPr id="0" name=""/>
        <dsp:cNvSpPr/>
      </dsp:nvSpPr>
      <dsp:spPr>
        <a:xfrm>
          <a:off x="9758" y="1347490"/>
          <a:ext cx="2916699" cy="175001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ctr" defTabSz="1644650">
            <a:lnSpc>
              <a:spcPct val="90000"/>
            </a:lnSpc>
            <a:spcBef>
              <a:spcPct val="0"/>
            </a:spcBef>
            <a:spcAft>
              <a:spcPct val="35000"/>
            </a:spcAft>
            <a:buNone/>
          </a:pPr>
          <a:r>
            <a:rPr lang="en-US" sz="3700" kern="1200" dirty="0"/>
            <a:t>Diet </a:t>
          </a:r>
          <a:br>
            <a:rPr lang="en-US" sz="3700" kern="1200" dirty="0"/>
          </a:br>
          <a:r>
            <a:rPr lang="en-US" sz="3700" kern="1200" dirty="0"/>
            <a:t>(Excess Corn)</a:t>
          </a:r>
        </a:p>
      </dsp:txBody>
      <dsp:txXfrm>
        <a:off x="61014" y="1398746"/>
        <a:ext cx="2814187" cy="1647507"/>
      </dsp:txXfrm>
    </dsp:sp>
    <dsp:sp modelId="{8F007CAB-444B-D149-A85A-F982A993A2FD}">
      <dsp:nvSpPr>
        <dsp:cNvPr id="0" name=""/>
        <dsp:cNvSpPr/>
      </dsp:nvSpPr>
      <dsp:spPr>
        <a:xfrm>
          <a:off x="3218127" y="1860829"/>
          <a:ext cx="618340" cy="72334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333500">
            <a:lnSpc>
              <a:spcPct val="90000"/>
            </a:lnSpc>
            <a:spcBef>
              <a:spcPct val="0"/>
            </a:spcBef>
            <a:spcAft>
              <a:spcPct val="35000"/>
            </a:spcAft>
            <a:buNone/>
          </a:pPr>
          <a:endParaRPr lang="en-US" sz="3000" kern="1200"/>
        </a:p>
      </dsp:txBody>
      <dsp:txXfrm>
        <a:off x="3218127" y="2005497"/>
        <a:ext cx="432838" cy="434005"/>
      </dsp:txXfrm>
    </dsp:sp>
    <dsp:sp modelId="{664D80B7-840A-6443-A869-C3D82FB2BF27}">
      <dsp:nvSpPr>
        <dsp:cNvPr id="0" name=""/>
        <dsp:cNvSpPr/>
      </dsp:nvSpPr>
      <dsp:spPr>
        <a:xfrm>
          <a:off x="4093137" y="1347490"/>
          <a:ext cx="2916699" cy="175001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ctr" defTabSz="1644650">
            <a:lnSpc>
              <a:spcPct val="90000"/>
            </a:lnSpc>
            <a:spcBef>
              <a:spcPct val="0"/>
            </a:spcBef>
            <a:spcAft>
              <a:spcPct val="35000"/>
            </a:spcAft>
            <a:buNone/>
          </a:pPr>
          <a:r>
            <a:rPr lang="en-US" sz="3700" kern="1200" dirty="0"/>
            <a:t>Low Niacin</a:t>
          </a:r>
        </a:p>
      </dsp:txBody>
      <dsp:txXfrm>
        <a:off x="4144393" y="1398746"/>
        <a:ext cx="2814187" cy="1647507"/>
      </dsp:txXfrm>
    </dsp:sp>
    <dsp:sp modelId="{B819A003-D914-684D-AA3E-8657A3EC8403}">
      <dsp:nvSpPr>
        <dsp:cNvPr id="0" name=""/>
        <dsp:cNvSpPr/>
      </dsp:nvSpPr>
      <dsp:spPr>
        <a:xfrm>
          <a:off x="7301507" y="1860829"/>
          <a:ext cx="618340" cy="72334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333500">
            <a:lnSpc>
              <a:spcPct val="90000"/>
            </a:lnSpc>
            <a:spcBef>
              <a:spcPct val="0"/>
            </a:spcBef>
            <a:spcAft>
              <a:spcPct val="35000"/>
            </a:spcAft>
            <a:buNone/>
          </a:pPr>
          <a:endParaRPr lang="en-US" sz="3000" kern="1200"/>
        </a:p>
      </dsp:txBody>
      <dsp:txXfrm>
        <a:off x="7301507" y="2005497"/>
        <a:ext cx="432838" cy="434005"/>
      </dsp:txXfrm>
    </dsp:sp>
    <dsp:sp modelId="{AA44D614-8799-6F4B-B629-D425A7266CB5}">
      <dsp:nvSpPr>
        <dsp:cNvPr id="0" name=""/>
        <dsp:cNvSpPr/>
      </dsp:nvSpPr>
      <dsp:spPr>
        <a:xfrm>
          <a:off x="8176517" y="1347490"/>
          <a:ext cx="2916699" cy="175001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ctr" defTabSz="1644650">
            <a:lnSpc>
              <a:spcPct val="90000"/>
            </a:lnSpc>
            <a:spcBef>
              <a:spcPct val="0"/>
            </a:spcBef>
            <a:spcAft>
              <a:spcPct val="35000"/>
            </a:spcAft>
            <a:buNone/>
          </a:pPr>
          <a:r>
            <a:rPr lang="en-US" sz="3700" kern="1200" dirty="0"/>
            <a:t>Pellagra</a:t>
          </a:r>
        </a:p>
      </dsp:txBody>
      <dsp:txXfrm>
        <a:off x="8227773" y="1398746"/>
        <a:ext cx="2814187" cy="164750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E2F2339-1F14-5148-BC10-378BF2F5BBC3}">
      <dsp:nvSpPr>
        <dsp:cNvPr id="0" name=""/>
        <dsp:cNvSpPr/>
      </dsp:nvSpPr>
      <dsp:spPr>
        <a:xfrm>
          <a:off x="592534" y="1189384"/>
          <a:ext cx="4132460" cy="206623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2400300">
            <a:lnSpc>
              <a:spcPct val="90000"/>
            </a:lnSpc>
            <a:spcBef>
              <a:spcPct val="0"/>
            </a:spcBef>
            <a:spcAft>
              <a:spcPct val="35000"/>
            </a:spcAft>
            <a:buNone/>
          </a:pPr>
          <a:r>
            <a:rPr lang="en-US" sz="5400" kern="1200" dirty="0"/>
            <a:t>Problem Pregnancies</a:t>
          </a:r>
        </a:p>
      </dsp:txBody>
      <dsp:txXfrm>
        <a:off x="653052" y="1249902"/>
        <a:ext cx="4011424" cy="1945194"/>
      </dsp:txXfrm>
    </dsp:sp>
    <dsp:sp modelId="{51CEC5B8-9ED8-C146-9D5D-BD540B69B978}">
      <dsp:nvSpPr>
        <dsp:cNvPr id="0" name=""/>
        <dsp:cNvSpPr/>
      </dsp:nvSpPr>
      <dsp:spPr>
        <a:xfrm rot="19457599">
          <a:off x="4533659" y="1586622"/>
          <a:ext cx="2035656" cy="83671"/>
        </a:xfrm>
        <a:custGeom>
          <a:avLst/>
          <a:gdLst/>
          <a:ahLst/>
          <a:cxnLst/>
          <a:rect l="0" t="0" r="0" b="0"/>
          <a:pathLst>
            <a:path>
              <a:moveTo>
                <a:pt x="0" y="41835"/>
              </a:moveTo>
              <a:lnTo>
                <a:pt x="2035656" y="41835"/>
              </a:lnTo>
            </a:path>
          </a:pathLst>
        </a:custGeom>
        <a:noFill/>
        <a:ln w="76200" cap="flat" cmpd="sng" algn="ctr">
          <a:solidFill>
            <a:schemeClr val="accent1"/>
          </a:solidFill>
          <a:prstDash val="solid"/>
          <a:headEnd type="none" w="med" len="med"/>
          <a:tailEnd type="triangle" w="med" len="me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11150">
            <a:lnSpc>
              <a:spcPct val="90000"/>
            </a:lnSpc>
            <a:spcBef>
              <a:spcPct val="0"/>
            </a:spcBef>
            <a:spcAft>
              <a:spcPct val="35000"/>
            </a:spcAft>
            <a:buNone/>
          </a:pPr>
          <a:endParaRPr lang="en-US" sz="700" kern="1200"/>
        </a:p>
      </dsp:txBody>
      <dsp:txXfrm>
        <a:off x="5500596" y="1577567"/>
        <a:ext cx="101782" cy="101782"/>
      </dsp:txXfrm>
    </dsp:sp>
    <dsp:sp modelId="{9823937C-F451-9348-82E4-01695A1D1F5B}">
      <dsp:nvSpPr>
        <dsp:cNvPr id="0" name=""/>
        <dsp:cNvSpPr/>
      </dsp:nvSpPr>
      <dsp:spPr>
        <a:xfrm>
          <a:off x="6377979" y="1302"/>
          <a:ext cx="4132460" cy="206623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2400300">
            <a:lnSpc>
              <a:spcPct val="90000"/>
            </a:lnSpc>
            <a:spcBef>
              <a:spcPct val="0"/>
            </a:spcBef>
            <a:spcAft>
              <a:spcPct val="35000"/>
            </a:spcAft>
            <a:buNone/>
          </a:pPr>
          <a:r>
            <a:rPr lang="en-US" sz="5400" kern="1200" dirty="0"/>
            <a:t>Ultrasound Requested</a:t>
          </a:r>
        </a:p>
      </dsp:txBody>
      <dsp:txXfrm>
        <a:off x="6438497" y="61820"/>
        <a:ext cx="4011424" cy="1945194"/>
      </dsp:txXfrm>
    </dsp:sp>
    <dsp:sp modelId="{AA07EC9F-329A-2149-96AE-73F49E2EF321}">
      <dsp:nvSpPr>
        <dsp:cNvPr id="0" name=""/>
        <dsp:cNvSpPr/>
      </dsp:nvSpPr>
      <dsp:spPr>
        <a:xfrm rot="2142401">
          <a:off x="4533659" y="2774705"/>
          <a:ext cx="2035656" cy="83671"/>
        </a:xfrm>
        <a:custGeom>
          <a:avLst/>
          <a:gdLst/>
          <a:ahLst/>
          <a:cxnLst/>
          <a:rect l="0" t="0" r="0" b="0"/>
          <a:pathLst>
            <a:path>
              <a:moveTo>
                <a:pt x="0" y="41835"/>
              </a:moveTo>
              <a:lnTo>
                <a:pt x="2035656" y="41835"/>
              </a:lnTo>
            </a:path>
          </a:pathLst>
        </a:custGeom>
        <a:noFill/>
        <a:ln w="76200" cap="flat" cmpd="sng" algn="ctr">
          <a:solidFill>
            <a:schemeClr val="accent1"/>
          </a:solidFill>
          <a:prstDash val="solid"/>
          <a:headEnd type="diamond" w="med" len="med"/>
          <a:tailEnd type="triangle" w="med" len="me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11150">
            <a:lnSpc>
              <a:spcPct val="90000"/>
            </a:lnSpc>
            <a:spcBef>
              <a:spcPct val="0"/>
            </a:spcBef>
            <a:spcAft>
              <a:spcPct val="35000"/>
            </a:spcAft>
            <a:buNone/>
          </a:pPr>
          <a:endParaRPr lang="en-US" sz="700" kern="1200"/>
        </a:p>
      </dsp:txBody>
      <dsp:txXfrm>
        <a:off x="5500596" y="2765649"/>
        <a:ext cx="101782" cy="101782"/>
      </dsp:txXfrm>
    </dsp:sp>
    <dsp:sp modelId="{C946A076-B45D-6149-BFFA-C9D9790BE673}">
      <dsp:nvSpPr>
        <dsp:cNvPr id="0" name=""/>
        <dsp:cNvSpPr/>
      </dsp:nvSpPr>
      <dsp:spPr>
        <a:xfrm>
          <a:off x="6377979" y="2377467"/>
          <a:ext cx="4132460" cy="206623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2400300">
            <a:lnSpc>
              <a:spcPct val="90000"/>
            </a:lnSpc>
            <a:spcBef>
              <a:spcPct val="0"/>
            </a:spcBef>
            <a:spcAft>
              <a:spcPct val="35000"/>
            </a:spcAft>
            <a:buNone/>
          </a:pPr>
          <a:r>
            <a:rPr lang="en-US" sz="5400" kern="1200" dirty="0"/>
            <a:t>Low Birthweight</a:t>
          </a:r>
        </a:p>
      </dsp:txBody>
      <dsp:txXfrm>
        <a:off x="6438497" y="2437985"/>
        <a:ext cx="4011424" cy="1945194"/>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44AEDA3-4D28-4D47-9D7E-949733155E16}" type="datetimeFigureOut">
              <a:rPr lang="en-US" smtClean="0"/>
              <a:t>4/9/25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3268B9A-8955-EA47-AD98-6734838BB900}" type="slidenum">
              <a:rPr lang="en-US" smtClean="0"/>
              <a:t>‹#›</a:t>
            </a:fld>
            <a:endParaRPr lang="en-US"/>
          </a:p>
        </p:txBody>
      </p:sp>
    </p:spTree>
    <p:extLst>
      <p:ext uri="{BB962C8B-B14F-4D97-AF65-F5344CB8AC3E}">
        <p14:creationId xmlns:p14="http://schemas.microsoft.com/office/powerpoint/2010/main" val="7671161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Fossil fuel use is not </a:t>
            </a:r>
            <a:r>
              <a:rPr lang="en-US" dirty="0" err="1"/>
              <a:t>reall</a:t>
            </a:r>
            <a:r>
              <a:rPr lang="en-US" dirty="0"/>
              <a:t> a dependent variable here. </a:t>
            </a:r>
          </a:p>
        </p:txBody>
      </p:sp>
      <p:sp>
        <p:nvSpPr>
          <p:cNvPr id="4" name="Slide Number Placeholder 3"/>
          <p:cNvSpPr>
            <a:spLocks noGrp="1"/>
          </p:cNvSpPr>
          <p:nvPr>
            <p:ph type="sldNum" sz="quarter" idx="5"/>
          </p:nvPr>
        </p:nvSpPr>
        <p:spPr/>
        <p:txBody>
          <a:bodyPr/>
          <a:lstStyle/>
          <a:p>
            <a:fld id="{23268B9A-8955-EA47-AD98-6734838BB900}" type="slidenum">
              <a:rPr lang="en-US" smtClean="0"/>
              <a:t>9</a:t>
            </a:fld>
            <a:endParaRPr lang="en-US"/>
          </a:p>
        </p:txBody>
      </p:sp>
    </p:spTree>
    <p:extLst>
      <p:ext uri="{BB962C8B-B14F-4D97-AF65-F5344CB8AC3E}">
        <p14:creationId xmlns:p14="http://schemas.microsoft.com/office/powerpoint/2010/main" val="38917339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Making sounds.</a:t>
            </a:r>
          </a:p>
        </p:txBody>
      </p:sp>
      <p:sp>
        <p:nvSpPr>
          <p:cNvPr id="4" name="Slide Number Placeholder 3"/>
          <p:cNvSpPr>
            <a:spLocks noGrp="1"/>
          </p:cNvSpPr>
          <p:nvPr>
            <p:ph type="sldNum" sz="quarter" idx="5"/>
          </p:nvPr>
        </p:nvSpPr>
        <p:spPr/>
        <p:txBody>
          <a:bodyPr/>
          <a:lstStyle/>
          <a:p>
            <a:fld id="{23268B9A-8955-EA47-AD98-6734838BB900}" type="slidenum">
              <a:rPr lang="en-US" smtClean="0"/>
              <a:t>22</a:t>
            </a:fld>
            <a:endParaRPr lang="en-US"/>
          </a:p>
        </p:txBody>
      </p:sp>
    </p:spTree>
    <p:extLst>
      <p:ext uri="{BB962C8B-B14F-4D97-AF65-F5344CB8AC3E}">
        <p14:creationId xmlns:p14="http://schemas.microsoft.com/office/powerpoint/2010/main" val="23845002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3268B9A-8955-EA47-AD98-6734838BB900}" type="slidenum">
              <a:rPr lang="en-US" smtClean="0"/>
              <a:t>25</a:t>
            </a:fld>
            <a:endParaRPr lang="en-US"/>
          </a:p>
        </p:txBody>
      </p:sp>
    </p:spTree>
    <p:extLst>
      <p:ext uri="{BB962C8B-B14F-4D97-AF65-F5344CB8AC3E}">
        <p14:creationId xmlns:p14="http://schemas.microsoft.com/office/powerpoint/2010/main" val="4346071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3268B9A-8955-EA47-AD98-6734838BB900}" type="slidenum">
              <a:rPr lang="en-US" smtClean="0"/>
              <a:t>27</a:t>
            </a:fld>
            <a:endParaRPr lang="en-US"/>
          </a:p>
        </p:txBody>
      </p:sp>
    </p:spTree>
    <p:extLst>
      <p:ext uri="{BB962C8B-B14F-4D97-AF65-F5344CB8AC3E}">
        <p14:creationId xmlns:p14="http://schemas.microsoft.com/office/powerpoint/2010/main" val="9063016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3268B9A-8955-EA47-AD98-6734838BB900}" type="slidenum">
              <a:rPr lang="en-US" smtClean="0"/>
              <a:t>28</a:t>
            </a:fld>
            <a:endParaRPr lang="en-US"/>
          </a:p>
        </p:txBody>
      </p:sp>
    </p:spTree>
    <p:extLst>
      <p:ext uri="{BB962C8B-B14F-4D97-AF65-F5344CB8AC3E}">
        <p14:creationId xmlns:p14="http://schemas.microsoft.com/office/powerpoint/2010/main" val="10098865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3268B9A-8955-EA47-AD98-6734838BB900}" type="slidenum">
              <a:rPr lang="en-US" smtClean="0"/>
              <a:t>29</a:t>
            </a:fld>
            <a:endParaRPr lang="en-US"/>
          </a:p>
        </p:txBody>
      </p:sp>
    </p:spTree>
    <p:extLst>
      <p:ext uri="{BB962C8B-B14F-4D97-AF65-F5344CB8AC3E}">
        <p14:creationId xmlns:p14="http://schemas.microsoft.com/office/powerpoint/2010/main" val="14620969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3268B9A-8955-EA47-AD98-6734838BB900}" type="slidenum">
              <a:rPr lang="en-US" smtClean="0"/>
              <a:t>31</a:t>
            </a:fld>
            <a:endParaRPr lang="en-US"/>
          </a:p>
        </p:txBody>
      </p:sp>
    </p:spTree>
    <p:extLst>
      <p:ext uri="{BB962C8B-B14F-4D97-AF65-F5344CB8AC3E}">
        <p14:creationId xmlns:p14="http://schemas.microsoft.com/office/powerpoint/2010/main" val="17703319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3268B9A-8955-EA47-AD98-6734838BB900}" type="slidenum">
              <a:rPr lang="en-US" smtClean="0"/>
              <a:t>33</a:t>
            </a:fld>
            <a:endParaRPr lang="en-US"/>
          </a:p>
        </p:txBody>
      </p:sp>
    </p:spTree>
    <p:extLst>
      <p:ext uri="{BB962C8B-B14F-4D97-AF65-F5344CB8AC3E}">
        <p14:creationId xmlns:p14="http://schemas.microsoft.com/office/powerpoint/2010/main" val="21625363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3268B9A-8955-EA47-AD98-6734838BB900}" type="slidenum">
              <a:rPr lang="en-US" smtClean="0"/>
              <a:t>37</a:t>
            </a:fld>
            <a:endParaRPr lang="en-US"/>
          </a:p>
        </p:txBody>
      </p:sp>
    </p:spTree>
    <p:extLst>
      <p:ext uri="{BB962C8B-B14F-4D97-AF65-F5344CB8AC3E}">
        <p14:creationId xmlns:p14="http://schemas.microsoft.com/office/powerpoint/2010/main" val="37329838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were 10 times less likely to get the COVID infection if you had a vaccination (mRNA).</a:t>
            </a:r>
          </a:p>
          <a:p>
            <a:endParaRPr lang="en-US" dirty="0"/>
          </a:p>
        </p:txBody>
      </p:sp>
      <p:sp>
        <p:nvSpPr>
          <p:cNvPr id="4" name="Slide Number Placeholder 3"/>
          <p:cNvSpPr>
            <a:spLocks noGrp="1"/>
          </p:cNvSpPr>
          <p:nvPr>
            <p:ph type="sldNum" sz="quarter" idx="5"/>
          </p:nvPr>
        </p:nvSpPr>
        <p:spPr/>
        <p:txBody>
          <a:bodyPr/>
          <a:lstStyle/>
          <a:p>
            <a:fld id="{23268B9A-8955-EA47-AD98-6734838BB900}" type="slidenum">
              <a:rPr lang="en-US" smtClean="0"/>
              <a:t>40</a:t>
            </a:fld>
            <a:endParaRPr lang="en-US"/>
          </a:p>
        </p:txBody>
      </p:sp>
    </p:spTree>
    <p:extLst>
      <p:ext uri="{BB962C8B-B14F-4D97-AF65-F5344CB8AC3E}">
        <p14:creationId xmlns:p14="http://schemas.microsoft.com/office/powerpoint/2010/main" val="24227428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instance, suppose you would like to sample about 1% of the families in your city. You could use city blocks as clusters. Using a map to label and number city blocks, you could select a simple random sample of 1% of the blocks and then select every family on each of those blocks for your observations. First actual trial was when using </a:t>
            </a:r>
            <a:r>
              <a:rPr lang="en-US" dirty="0" err="1"/>
              <a:t>mosquite</a:t>
            </a:r>
            <a:r>
              <a:rPr lang="en-US" dirty="0"/>
              <a:t> nets to see if it reduced malaria for Italian railway workers. Clusters were neighbors.</a:t>
            </a:r>
          </a:p>
          <a:p>
            <a:r>
              <a:rPr lang="en-US" dirty="0"/>
              <a:t>May want to stratify on wealth or race or gender or all three when doing randomized control trials</a:t>
            </a:r>
          </a:p>
        </p:txBody>
      </p:sp>
      <p:sp>
        <p:nvSpPr>
          <p:cNvPr id="4" name="Slide Number Placeholder 3"/>
          <p:cNvSpPr>
            <a:spLocks noGrp="1"/>
          </p:cNvSpPr>
          <p:nvPr>
            <p:ph type="sldNum" sz="quarter" idx="5"/>
          </p:nvPr>
        </p:nvSpPr>
        <p:spPr/>
        <p:txBody>
          <a:bodyPr/>
          <a:lstStyle/>
          <a:p>
            <a:fld id="{23268B9A-8955-EA47-AD98-6734838BB900}" type="slidenum">
              <a:rPr lang="en-US" smtClean="0"/>
              <a:t>42</a:t>
            </a:fld>
            <a:endParaRPr lang="en-US"/>
          </a:p>
        </p:txBody>
      </p:sp>
    </p:spTree>
    <p:extLst>
      <p:ext uri="{BB962C8B-B14F-4D97-AF65-F5344CB8AC3E}">
        <p14:creationId xmlns:p14="http://schemas.microsoft.com/office/powerpoint/2010/main" val="16666641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lphaLcParenBoth"/>
            </a:pPr>
            <a:r>
              <a:rPr lang="en-US" dirty="0"/>
              <a:t>PCC = 0.59, Spearman’s rank correlation = 0.85</a:t>
            </a:r>
          </a:p>
          <a:p>
            <a:pPr marL="228600" indent="-228600">
              <a:buAutoNum type="alphaLcParenBoth"/>
            </a:pPr>
            <a:r>
              <a:rPr lang="en-US" dirty="0"/>
              <a:t>PCC = 0.17, Spearman’s rank correlation = 0.03; however if you drop the hospital that looks like an outlier, then PCC = 0.42 (driven perhaps by the outlier).</a:t>
            </a:r>
          </a:p>
        </p:txBody>
      </p:sp>
      <p:sp>
        <p:nvSpPr>
          <p:cNvPr id="4" name="Slide Number Placeholder 3"/>
          <p:cNvSpPr>
            <a:spLocks noGrp="1"/>
          </p:cNvSpPr>
          <p:nvPr>
            <p:ph type="sldNum" sz="quarter" idx="5"/>
          </p:nvPr>
        </p:nvSpPr>
        <p:spPr/>
        <p:txBody>
          <a:bodyPr/>
          <a:lstStyle/>
          <a:p>
            <a:fld id="{23268B9A-8955-EA47-AD98-6734838BB900}" type="slidenum">
              <a:rPr lang="en-US" smtClean="0"/>
              <a:t>11</a:t>
            </a:fld>
            <a:endParaRPr lang="en-US"/>
          </a:p>
        </p:txBody>
      </p:sp>
    </p:spTree>
    <p:extLst>
      <p:ext uri="{BB962C8B-B14F-4D97-AF65-F5344CB8AC3E}">
        <p14:creationId xmlns:p14="http://schemas.microsoft.com/office/powerpoint/2010/main" val="408892668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A63F0C-6862-14D5-FC69-A0EDDE95BD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94E700-735E-4305-513F-0D89D77AD7D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33EB0D5-2515-3FD5-7BA4-574A53AB210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599F20B-5B75-EBDF-2C0C-BB3C9A08C5B4}"/>
              </a:ext>
            </a:extLst>
          </p:cNvPr>
          <p:cNvSpPr>
            <a:spLocks noGrp="1"/>
          </p:cNvSpPr>
          <p:nvPr>
            <p:ph type="sldNum" sz="quarter" idx="5"/>
          </p:nvPr>
        </p:nvSpPr>
        <p:spPr/>
        <p:txBody>
          <a:bodyPr/>
          <a:lstStyle/>
          <a:p>
            <a:fld id="{23268B9A-8955-EA47-AD98-6734838BB900}" type="slidenum">
              <a:rPr lang="en-US" smtClean="0"/>
              <a:t>44</a:t>
            </a:fld>
            <a:endParaRPr lang="en-US"/>
          </a:p>
        </p:txBody>
      </p:sp>
    </p:spTree>
    <p:extLst>
      <p:ext uri="{BB962C8B-B14F-4D97-AF65-F5344CB8AC3E}">
        <p14:creationId xmlns:p14="http://schemas.microsoft.com/office/powerpoint/2010/main" val="36603353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EA6E60-DB5F-773C-E189-A2D4148C795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BB49DD8-E5EB-8B87-1015-3D28806A4D7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6FFC364-FBDC-CFA4-45CE-F2167385119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12B0415-4968-CA6C-3310-B33D4889A1D8}"/>
              </a:ext>
            </a:extLst>
          </p:cNvPr>
          <p:cNvSpPr>
            <a:spLocks noGrp="1"/>
          </p:cNvSpPr>
          <p:nvPr>
            <p:ph type="sldNum" sz="quarter" idx="5"/>
          </p:nvPr>
        </p:nvSpPr>
        <p:spPr/>
        <p:txBody>
          <a:bodyPr/>
          <a:lstStyle/>
          <a:p>
            <a:fld id="{23268B9A-8955-EA47-AD98-6734838BB900}" type="slidenum">
              <a:rPr lang="en-US" smtClean="0"/>
              <a:t>45</a:t>
            </a:fld>
            <a:endParaRPr lang="en-US"/>
          </a:p>
        </p:txBody>
      </p:sp>
    </p:spTree>
    <p:extLst>
      <p:ext uri="{BB962C8B-B14F-4D97-AF65-F5344CB8AC3E}">
        <p14:creationId xmlns:p14="http://schemas.microsoft.com/office/powerpoint/2010/main" val="11956551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F256D7-3466-8634-5023-111631B09C3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BAAE076-F627-820E-4CA8-11344DECA24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A014534-AAC2-D110-6B2C-100EFB7A08A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E638677-7150-4E7A-3FBA-C7099E3ACD2D}"/>
              </a:ext>
            </a:extLst>
          </p:cNvPr>
          <p:cNvSpPr>
            <a:spLocks noGrp="1"/>
          </p:cNvSpPr>
          <p:nvPr>
            <p:ph type="sldNum" sz="quarter" idx="5"/>
          </p:nvPr>
        </p:nvSpPr>
        <p:spPr/>
        <p:txBody>
          <a:bodyPr/>
          <a:lstStyle/>
          <a:p>
            <a:fld id="{23268B9A-8955-EA47-AD98-6734838BB900}" type="slidenum">
              <a:rPr lang="en-US" smtClean="0"/>
              <a:t>46</a:t>
            </a:fld>
            <a:endParaRPr lang="en-US"/>
          </a:p>
        </p:txBody>
      </p:sp>
    </p:spTree>
    <p:extLst>
      <p:ext uri="{BB962C8B-B14F-4D97-AF65-F5344CB8AC3E}">
        <p14:creationId xmlns:p14="http://schemas.microsoft.com/office/powerpoint/2010/main" val="273544541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685689-711B-6A99-1854-1131AB247E0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EEA4495-C928-FA69-2E51-36E14E679ED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C5A7E7A-28BE-8E05-2C3C-AE8B2A1CC29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7FA519A-6991-EE4F-B410-2E7E0BFE8A5E}"/>
              </a:ext>
            </a:extLst>
          </p:cNvPr>
          <p:cNvSpPr>
            <a:spLocks noGrp="1"/>
          </p:cNvSpPr>
          <p:nvPr>
            <p:ph type="sldNum" sz="quarter" idx="5"/>
          </p:nvPr>
        </p:nvSpPr>
        <p:spPr/>
        <p:txBody>
          <a:bodyPr/>
          <a:lstStyle/>
          <a:p>
            <a:fld id="{23268B9A-8955-EA47-AD98-6734838BB900}" type="slidenum">
              <a:rPr lang="en-US" smtClean="0"/>
              <a:t>47</a:t>
            </a:fld>
            <a:endParaRPr lang="en-US"/>
          </a:p>
        </p:txBody>
      </p:sp>
    </p:spTree>
    <p:extLst>
      <p:ext uri="{BB962C8B-B14F-4D97-AF65-F5344CB8AC3E}">
        <p14:creationId xmlns:p14="http://schemas.microsoft.com/office/powerpoint/2010/main" val="338497419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0FDD99-9B94-CF33-E7ED-1CC47197CF0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DFB0798-1BB1-4FEB-C75E-55593D0F964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9EA3C20-1259-756E-A4BE-2975E10FE59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ABAF1C0-E386-203C-C5E7-3FA668263921}"/>
              </a:ext>
            </a:extLst>
          </p:cNvPr>
          <p:cNvSpPr>
            <a:spLocks noGrp="1"/>
          </p:cNvSpPr>
          <p:nvPr>
            <p:ph type="sldNum" sz="quarter" idx="5"/>
          </p:nvPr>
        </p:nvSpPr>
        <p:spPr/>
        <p:txBody>
          <a:bodyPr/>
          <a:lstStyle/>
          <a:p>
            <a:fld id="{23268B9A-8955-EA47-AD98-6734838BB900}" type="slidenum">
              <a:rPr lang="en-US" smtClean="0"/>
              <a:t>48</a:t>
            </a:fld>
            <a:endParaRPr lang="en-US"/>
          </a:p>
        </p:txBody>
      </p:sp>
    </p:spTree>
    <p:extLst>
      <p:ext uri="{BB962C8B-B14F-4D97-AF65-F5344CB8AC3E}">
        <p14:creationId xmlns:p14="http://schemas.microsoft.com/office/powerpoint/2010/main" val="416876020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Close relationships, more than money or fame, are what keep people happy throughout their lives, the study revealed. Those ties protect people from life’s discontents, help to delay mental and physical decline, and are better predictors of long and happy lives than social class, IQ, or even genes. That finding proved true across the board among both the Harvard men and the inner-city participants.</a:t>
            </a:r>
          </a:p>
          <a:p>
            <a:r>
              <a:rPr lang="en-US" dirty="0"/>
              <a:t>Several studies found that people’s level of satisfaction with their relationships at age 50 was a better predictor of physical health than their cholesterol levels were.</a:t>
            </a:r>
          </a:p>
        </p:txBody>
      </p:sp>
      <p:sp>
        <p:nvSpPr>
          <p:cNvPr id="4" name="Slide Number Placeholder 3"/>
          <p:cNvSpPr>
            <a:spLocks noGrp="1"/>
          </p:cNvSpPr>
          <p:nvPr>
            <p:ph type="sldNum" sz="quarter" idx="5"/>
          </p:nvPr>
        </p:nvSpPr>
        <p:spPr/>
        <p:txBody>
          <a:bodyPr/>
          <a:lstStyle/>
          <a:p>
            <a:fld id="{23268B9A-8955-EA47-AD98-6734838BB900}" type="slidenum">
              <a:rPr lang="en-US" smtClean="0"/>
              <a:t>49</a:t>
            </a:fld>
            <a:endParaRPr lang="en-US"/>
          </a:p>
        </p:txBody>
      </p:sp>
    </p:spTree>
    <p:extLst>
      <p:ext uri="{BB962C8B-B14F-4D97-AF65-F5344CB8AC3E}">
        <p14:creationId xmlns:p14="http://schemas.microsoft.com/office/powerpoint/2010/main" val="163011730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A6700E-303C-DF7B-E320-9C0BD4347E6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2D3EFDE-FD33-5D9F-9EF3-096E3F8E1E3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E26820D-4B30-0F64-61CA-4DDED7D8CF8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A96D4F6-DCE9-677D-841B-04A53F081AC9}"/>
              </a:ext>
            </a:extLst>
          </p:cNvPr>
          <p:cNvSpPr>
            <a:spLocks noGrp="1"/>
          </p:cNvSpPr>
          <p:nvPr>
            <p:ph type="sldNum" sz="quarter" idx="5"/>
          </p:nvPr>
        </p:nvSpPr>
        <p:spPr/>
        <p:txBody>
          <a:bodyPr/>
          <a:lstStyle/>
          <a:p>
            <a:fld id="{23268B9A-8955-EA47-AD98-6734838BB900}" type="slidenum">
              <a:rPr lang="en-US" smtClean="0"/>
              <a:t>50</a:t>
            </a:fld>
            <a:endParaRPr lang="en-US"/>
          </a:p>
        </p:txBody>
      </p:sp>
    </p:spTree>
    <p:extLst>
      <p:ext uri="{BB962C8B-B14F-4D97-AF65-F5344CB8AC3E}">
        <p14:creationId xmlns:p14="http://schemas.microsoft.com/office/powerpoint/2010/main" val="13002718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4D2CC3-7153-4A65-C623-A3D53AD1D35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1CE4512-14B5-7348-3857-AED516E685D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8390167-1E8D-A4EE-24CB-B4E2C0A2FC32}"/>
              </a:ext>
            </a:extLst>
          </p:cNvPr>
          <p:cNvSpPr>
            <a:spLocks noGrp="1"/>
          </p:cNvSpPr>
          <p:nvPr>
            <p:ph type="body" idx="1"/>
          </p:nvPr>
        </p:nvSpPr>
        <p:spPr/>
        <p:txBody>
          <a:bodyPr/>
          <a:lstStyle/>
          <a:p>
            <a:r>
              <a:rPr lang="en-US" sz="1200" dirty="0"/>
              <a:t>This is also a good example of scientific malpractice as the doctor who published the article had money to gain (from test kits for a fake disease) from suggesting MMR vaccines caused autism.</a:t>
            </a:r>
          </a:p>
        </p:txBody>
      </p:sp>
      <p:sp>
        <p:nvSpPr>
          <p:cNvPr id="4" name="Slide Number Placeholder 3">
            <a:extLst>
              <a:ext uri="{FF2B5EF4-FFF2-40B4-BE49-F238E27FC236}">
                <a16:creationId xmlns:a16="http://schemas.microsoft.com/office/drawing/2014/main" id="{4F59B367-7A86-8DB3-F98B-C397112542DD}"/>
              </a:ext>
            </a:extLst>
          </p:cNvPr>
          <p:cNvSpPr>
            <a:spLocks noGrp="1"/>
          </p:cNvSpPr>
          <p:nvPr>
            <p:ph type="sldNum" sz="quarter" idx="5"/>
          </p:nvPr>
        </p:nvSpPr>
        <p:spPr/>
        <p:txBody>
          <a:bodyPr/>
          <a:lstStyle/>
          <a:p>
            <a:fld id="{23268B9A-8955-EA47-AD98-6734838BB900}" type="slidenum">
              <a:rPr lang="en-US" smtClean="0"/>
              <a:t>51</a:t>
            </a:fld>
            <a:endParaRPr lang="en-US"/>
          </a:p>
        </p:txBody>
      </p:sp>
    </p:spTree>
    <p:extLst>
      <p:ext uri="{BB962C8B-B14F-4D97-AF65-F5344CB8AC3E}">
        <p14:creationId xmlns:p14="http://schemas.microsoft.com/office/powerpoint/2010/main" val="221446223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3268B9A-8955-EA47-AD98-6734838BB900}" type="slidenum">
              <a:rPr lang="en-US" smtClean="0"/>
              <a:t>52</a:t>
            </a:fld>
            <a:endParaRPr lang="en-US"/>
          </a:p>
        </p:txBody>
      </p:sp>
    </p:spTree>
    <p:extLst>
      <p:ext uri="{BB962C8B-B14F-4D97-AF65-F5344CB8AC3E}">
        <p14:creationId xmlns:p14="http://schemas.microsoft.com/office/powerpoint/2010/main" val="425733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32DC46-B1E0-094C-A60C-F5640330A13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F88C482-8056-1836-0BBF-FAAD418C429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903D7AD-CC70-AC50-A4EC-8703D54F66F1}"/>
              </a:ext>
            </a:extLst>
          </p:cNvPr>
          <p:cNvSpPr>
            <a:spLocks noGrp="1"/>
          </p:cNvSpPr>
          <p:nvPr>
            <p:ph type="body" idx="1"/>
          </p:nvPr>
        </p:nvSpPr>
        <p:spPr/>
        <p:txBody>
          <a:bodyPr/>
          <a:lstStyle/>
          <a:p>
            <a:r>
              <a:rPr lang="en-US" sz="1200" dirty="0"/>
              <a:t>Epidemiology is the study of how and why diseases occur in the population.</a:t>
            </a:r>
          </a:p>
        </p:txBody>
      </p:sp>
      <p:sp>
        <p:nvSpPr>
          <p:cNvPr id="4" name="Slide Number Placeholder 3">
            <a:extLst>
              <a:ext uri="{FF2B5EF4-FFF2-40B4-BE49-F238E27FC236}">
                <a16:creationId xmlns:a16="http://schemas.microsoft.com/office/drawing/2014/main" id="{A036FF16-5509-6B5E-6D18-A3B385CFD9F3}"/>
              </a:ext>
            </a:extLst>
          </p:cNvPr>
          <p:cNvSpPr>
            <a:spLocks noGrp="1"/>
          </p:cNvSpPr>
          <p:nvPr>
            <p:ph type="sldNum" sz="quarter" idx="5"/>
          </p:nvPr>
        </p:nvSpPr>
        <p:spPr/>
        <p:txBody>
          <a:bodyPr/>
          <a:lstStyle/>
          <a:p>
            <a:fld id="{23268B9A-8955-EA47-AD98-6734838BB900}" type="slidenum">
              <a:rPr lang="en-US" smtClean="0"/>
              <a:t>53</a:t>
            </a:fld>
            <a:endParaRPr lang="en-US"/>
          </a:p>
        </p:txBody>
      </p:sp>
    </p:spTree>
    <p:extLst>
      <p:ext uri="{BB962C8B-B14F-4D97-AF65-F5344CB8AC3E}">
        <p14:creationId xmlns:p14="http://schemas.microsoft.com/office/powerpoint/2010/main" val="33942553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3268B9A-8955-EA47-AD98-6734838BB900}" type="slidenum">
              <a:rPr lang="en-US" smtClean="0"/>
              <a:t>14</a:t>
            </a:fld>
            <a:endParaRPr lang="en-US"/>
          </a:p>
        </p:txBody>
      </p:sp>
    </p:spTree>
    <p:extLst>
      <p:ext uri="{BB962C8B-B14F-4D97-AF65-F5344CB8AC3E}">
        <p14:creationId xmlns:p14="http://schemas.microsoft.com/office/powerpoint/2010/main" val="418618347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E52161-66FD-C584-9142-743DCEC3A8F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34BBD30-6B1A-CDCD-C922-8DCD1542B65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B893DEC-DD26-AA38-EA8B-52605E10104F}"/>
              </a:ext>
            </a:extLst>
          </p:cNvPr>
          <p:cNvSpPr>
            <a:spLocks noGrp="1"/>
          </p:cNvSpPr>
          <p:nvPr>
            <p:ph type="body" idx="1"/>
          </p:nvPr>
        </p:nvSpPr>
        <p:spPr/>
        <p:txBody>
          <a:bodyPr/>
          <a:lstStyle/>
          <a:p>
            <a:r>
              <a:rPr lang="en-US" dirty="0"/>
              <a:t>Expensive grocery stores go to expensive neighborhoods.</a:t>
            </a:r>
          </a:p>
          <a:p>
            <a:r>
              <a:rPr lang="en-US" dirty="0"/>
              <a:t>But if I just used correlation, then house prices seem to increase when an expensive grocery store opens in a neighborhood.</a:t>
            </a:r>
          </a:p>
          <a:p>
            <a:r>
              <a:rPr lang="en-US" dirty="0"/>
              <a:t>In reality, the causal link is reversed. </a:t>
            </a:r>
          </a:p>
        </p:txBody>
      </p:sp>
      <p:sp>
        <p:nvSpPr>
          <p:cNvPr id="4" name="Slide Number Placeholder 3">
            <a:extLst>
              <a:ext uri="{FF2B5EF4-FFF2-40B4-BE49-F238E27FC236}">
                <a16:creationId xmlns:a16="http://schemas.microsoft.com/office/drawing/2014/main" id="{F2E446A4-9CF3-78CC-1AB2-A311C091D957}"/>
              </a:ext>
            </a:extLst>
          </p:cNvPr>
          <p:cNvSpPr>
            <a:spLocks noGrp="1"/>
          </p:cNvSpPr>
          <p:nvPr>
            <p:ph type="sldNum" sz="quarter" idx="5"/>
          </p:nvPr>
        </p:nvSpPr>
        <p:spPr/>
        <p:txBody>
          <a:bodyPr/>
          <a:lstStyle/>
          <a:p>
            <a:fld id="{23268B9A-8955-EA47-AD98-6734838BB900}" type="slidenum">
              <a:rPr lang="en-US" smtClean="0"/>
              <a:t>54</a:t>
            </a:fld>
            <a:endParaRPr lang="en-US"/>
          </a:p>
        </p:txBody>
      </p:sp>
    </p:spTree>
    <p:extLst>
      <p:ext uri="{BB962C8B-B14F-4D97-AF65-F5344CB8AC3E}">
        <p14:creationId xmlns:p14="http://schemas.microsoft.com/office/powerpoint/2010/main" val="48508918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3268B9A-8955-EA47-AD98-6734838BB900}" type="slidenum">
              <a:rPr lang="en-US" smtClean="0"/>
              <a:t>58</a:t>
            </a:fld>
            <a:endParaRPr lang="en-US"/>
          </a:p>
        </p:txBody>
      </p:sp>
    </p:spTree>
    <p:extLst>
      <p:ext uri="{BB962C8B-B14F-4D97-AF65-F5344CB8AC3E}">
        <p14:creationId xmlns:p14="http://schemas.microsoft.com/office/powerpoint/2010/main" val="124588856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4CC8D7-F7A3-6A83-6FFE-DAB3B18F34F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7B2AD49-4A9E-E139-DB38-BFAC8D9F78F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09FF134-2B74-0496-6AC3-0DD63D58EAB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7AE972A-52D4-27E8-EFC4-BB79F91B5DFE}"/>
              </a:ext>
            </a:extLst>
          </p:cNvPr>
          <p:cNvSpPr>
            <a:spLocks noGrp="1"/>
          </p:cNvSpPr>
          <p:nvPr>
            <p:ph type="sldNum" sz="quarter" idx="5"/>
          </p:nvPr>
        </p:nvSpPr>
        <p:spPr/>
        <p:txBody>
          <a:bodyPr/>
          <a:lstStyle/>
          <a:p>
            <a:fld id="{23268B9A-8955-EA47-AD98-6734838BB900}" type="slidenum">
              <a:rPr lang="en-US" smtClean="0"/>
              <a:t>59</a:t>
            </a:fld>
            <a:endParaRPr lang="en-US"/>
          </a:p>
        </p:txBody>
      </p:sp>
    </p:spTree>
    <p:extLst>
      <p:ext uri="{BB962C8B-B14F-4D97-AF65-F5344CB8AC3E}">
        <p14:creationId xmlns:p14="http://schemas.microsoft.com/office/powerpoint/2010/main" val="372297096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Perhaps towns were tending to have more volunteers are places with richer folks? Perhaps socioeconomic status is linked to suicide rates?</a:t>
            </a:r>
          </a:p>
          <a:p>
            <a:r>
              <a:rPr lang="en-US" dirty="0"/>
              <a:t>Perhaps more institutional support, thus the appearance of this group in the first place, and </a:t>
            </a:r>
            <a:r>
              <a:rPr lang="en-US" dirty="0" err="1"/>
              <a:t>thtat</a:t>
            </a:r>
            <a:r>
              <a:rPr lang="en-US" dirty="0"/>
              <a:t> support helped people anyway.</a:t>
            </a:r>
          </a:p>
        </p:txBody>
      </p:sp>
      <p:sp>
        <p:nvSpPr>
          <p:cNvPr id="4" name="Slide Number Placeholder 3"/>
          <p:cNvSpPr>
            <a:spLocks noGrp="1"/>
          </p:cNvSpPr>
          <p:nvPr>
            <p:ph type="sldNum" sz="quarter" idx="5"/>
          </p:nvPr>
        </p:nvSpPr>
        <p:spPr/>
        <p:txBody>
          <a:bodyPr/>
          <a:lstStyle/>
          <a:p>
            <a:fld id="{23268B9A-8955-EA47-AD98-6734838BB900}" type="slidenum">
              <a:rPr lang="en-US" smtClean="0"/>
              <a:t>65</a:t>
            </a:fld>
            <a:endParaRPr lang="en-US"/>
          </a:p>
        </p:txBody>
      </p:sp>
    </p:spTree>
    <p:extLst>
      <p:ext uri="{BB962C8B-B14F-4D97-AF65-F5344CB8AC3E}">
        <p14:creationId xmlns:p14="http://schemas.microsoft.com/office/powerpoint/2010/main" val="386429613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Update the number of men and women.</a:t>
            </a:r>
          </a:p>
        </p:txBody>
      </p:sp>
      <p:sp>
        <p:nvSpPr>
          <p:cNvPr id="4" name="Slide Number Placeholder 3"/>
          <p:cNvSpPr>
            <a:spLocks noGrp="1"/>
          </p:cNvSpPr>
          <p:nvPr>
            <p:ph type="sldNum" sz="quarter" idx="5"/>
          </p:nvPr>
        </p:nvSpPr>
        <p:spPr/>
        <p:txBody>
          <a:bodyPr/>
          <a:lstStyle/>
          <a:p>
            <a:fld id="{23268B9A-8955-EA47-AD98-6734838BB900}" type="slidenum">
              <a:rPr lang="en-US" smtClean="0"/>
              <a:t>66</a:t>
            </a:fld>
            <a:endParaRPr lang="en-US"/>
          </a:p>
        </p:txBody>
      </p:sp>
    </p:spTree>
    <p:extLst>
      <p:ext uri="{BB962C8B-B14F-4D97-AF65-F5344CB8AC3E}">
        <p14:creationId xmlns:p14="http://schemas.microsoft.com/office/powerpoint/2010/main" val="54537997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then, it looks like in every major there is a bias towards women really, or at least a limited bias towards them, here we have tried to correct for a confound and found that there was a reversal of the result.</a:t>
            </a:r>
          </a:p>
          <a:p>
            <a:r>
              <a:rPr lang="en-US" i="1" dirty="0">
                <a:solidFill>
                  <a:srgbClr val="231F20"/>
                </a:solidFill>
                <a:effectLst/>
                <a:latin typeface="Helvetica" pitchFamily="2" charset="0"/>
              </a:rPr>
              <a:t>The first two majors were easy to get into. Over 50% of the men applied to</a:t>
            </a:r>
            <a:r>
              <a:rPr lang="en-US" i="0" dirty="0">
                <a:solidFill>
                  <a:srgbClr val="231F20"/>
                </a:solidFill>
                <a:effectLst/>
                <a:latin typeface="Helvetica" pitchFamily="2" charset="0"/>
              </a:rPr>
              <a:t> </a:t>
            </a:r>
            <a:r>
              <a:rPr lang="en-US" i="1" dirty="0">
                <a:solidFill>
                  <a:srgbClr val="231F20"/>
                </a:solidFill>
                <a:effectLst/>
                <a:latin typeface="Helvetica" pitchFamily="2" charset="0"/>
              </a:rPr>
              <a:t>these two majors.</a:t>
            </a:r>
            <a:endParaRPr lang="en-US" dirty="0">
              <a:solidFill>
                <a:srgbClr val="231F20"/>
              </a:solidFill>
              <a:effectLst/>
              <a:latin typeface="Helvetica" pitchFamily="2" charset="0"/>
            </a:endParaRPr>
          </a:p>
          <a:p>
            <a:r>
              <a:rPr lang="en-US" i="1" dirty="0">
                <a:solidFill>
                  <a:srgbClr val="231F20"/>
                </a:solidFill>
                <a:effectLst/>
                <a:latin typeface="Helvetica" pitchFamily="2" charset="0"/>
              </a:rPr>
              <a:t>• The other four majors were much harder to get into. Over 90% of the</a:t>
            </a:r>
            <a:r>
              <a:rPr lang="en-US" i="0" dirty="0">
                <a:solidFill>
                  <a:srgbClr val="231F20"/>
                </a:solidFill>
                <a:effectLst/>
                <a:latin typeface="Helvetica" pitchFamily="2" charset="0"/>
              </a:rPr>
              <a:t> </a:t>
            </a:r>
            <a:r>
              <a:rPr lang="en-US" i="1" dirty="0">
                <a:solidFill>
                  <a:srgbClr val="231F20"/>
                </a:solidFill>
                <a:effectLst/>
                <a:latin typeface="Helvetica" pitchFamily="2" charset="0"/>
              </a:rPr>
              <a:t>women applied to these four majors.</a:t>
            </a:r>
            <a:endParaRPr lang="en-US" dirty="0">
              <a:solidFill>
                <a:srgbClr val="231F20"/>
              </a:solidFill>
              <a:effectLst/>
              <a:latin typeface="Helvetica" pitchFamily="2" charset="0"/>
            </a:endParaRPr>
          </a:p>
          <a:p>
            <a:endParaRPr lang="en-US" dirty="0"/>
          </a:p>
        </p:txBody>
      </p:sp>
      <p:sp>
        <p:nvSpPr>
          <p:cNvPr id="4" name="Slide Number Placeholder 3"/>
          <p:cNvSpPr>
            <a:spLocks noGrp="1"/>
          </p:cNvSpPr>
          <p:nvPr>
            <p:ph type="sldNum" sz="quarter" idx="5"/>
          </p:nvPr>
        </p:nvSpPr>
        <p:spPr/>
        <p:txBody>
          <a:bodyPr/>
          <a:lstStyle/>
          <a:p>
            <a:fld id="{23268B9A-8955-EA47-AD98-6734838BB900}" type="slidenum">
              <a:rPr lang="en-US" smtClean="0"/>
              <a:t>67</a:t>
            </a:fld>
            <a:endParaRPr lang="en-US"/>
          </a:p>
        </p:txBody>
      </p:sp>
    </p:spTree>
    <p:extLst>
      <p:ext uri="{BB962C8B-B14F-4D97-AF65-F5344CB8AC3E}">
        <p14:creationId xmlns:p14="http://schemas.microsoft.com/office/powerpoint/2010/main" val="101899525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counterfactuals leads to the identification of lurking factors and confounders.</a:t>
            </a:r>
          </a:p>
          <a:p>
            <a:r>
              <a:rPr lang="en-US" dirty="0"/>
              <a:t>Why do we need to think about counterfactuals after doing an intervention? Didn’t I already suggest that just doing an intervention is enough for judging causal influence? </a:t>
            </a:r>
          </a:p>
          <a:p>
            <a:r>
              <a:rPr lang="en-US" dirty="0"/>
              <a:t>Yes but counterfactuals include the alternate reality where we did NOT do the intervention. The world where we DID NOT push over the vase. So counterfactuals include both the intervention and what would have happened otherwise and can help us answer both questions. What if we had NOT generated the COVID vaccine - my partner is just writing a paper on exactly that counterfactual question.</a:t>
            </a:r>
          </a:p>
        </p:txBody>
      </p:sp>
      <p:sp>
        <p:nvSpPr>
          <p:cNvPr id="4" name="Slide Number Placeholder 3"/>
          <p:cNvSpPr>
            <a:spLocks noGrp="1"/>
          </p:cNvSpPr>
          <p:nvPr>
            <p:ph type="sldNum" sz="quarter" idx="5"/>
          </p:nvPr>
        </p:nvSpPr>
        <p:spPr/>
        <p:txBody>
          <a:bodyPr/>
          <a:lstStyle/>
          <a:p>
            <a:fld id="{23268B9A-8955-EA47-AD98-6734838BB900}" type="slidenum">
              <a:rPr lang="en-US" smtClean="0"/>
              <a:t>71</a:t>
            </a:fld>
            <a:endParaRPr lang="en-US"/>
          </a:p>
        </p:txBody>
      </p:sp>
    </p:spTree>
    <p:extLst>
      <p:ext uri="{BB962C8B-B14F-4D97-AF65-F5344CB8AC3E}">
        <p14:creationId xmlns:p14="http://schemas.microsoft.com/office/powerpoint/2010/main" val="18337705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E0605A-C369-476F-D103-771F6EEEE19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E8B42B0-CACB-7E32-66AF-F277205E1A5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5857172-5708-9825-40F4-E5F49CAEA118}"/>
              </a:ext>
            </a:extLst>
          </p:cNvPr>
          <p:cNvSpPr>
            <a:spLocks noGrp="1"/>
          </p:cNvSpPr>
          <p:nvPr>
            <p:ph type="body" idx="1"/>
          </p:nvPr>
        </p:nvSpPr>
        <p:spPr/>
        <p:txBody>
          <a:bodyPr/>
          <a:lstStyle/>
          <a:p>
            <a:r>
              <a:rPr lang="en-US" dirty="0"/>
              <a:t>You were 10 times less likely to get the COVID infection if you had a vaccination.</a:t>
            </a:r>
          </a:p>
        </p:txBody>
      </p:sp>
      <p:sp>
        <p:nvSpPr>
          <p:cNvPr id="4" name="Slide Number Placeholder 3">
            <a:extLst>
              <a:ext uri="{FF2B5EF4-FFF2-40B4-BE49-F238E27FC236}">
                <a16:creationId xmlns:a16="http://schemas.microsoft.com/office/drawing/2014/main" id="{4B52964E-4AB7-9B5C-0662-5AAB9B16032A}"/>
              </a:ext>
            </a:extLst>
          </p:cNvPr>
          <p:cNvSpPr>
            <a:spLocks noGrp="1"/>
          </p:cNvSpPr>
          <p:nvPr>
            <p:ph type="sldNum" sz="quarter" idx="5"/>
          </p:nvPr>
        </p:nvSpPr>
        <p:spPr/>
        <p:txBody>
          <a:bodyPr/>
          <a:lstStyle/>
          <a:p>
            <a:fld id="{23268B9A-8955-EA47-AD98-6734838BB900}" type="slidenum">
              <a:rPr lang="en-US" smtClean="0"/>
              <a:t>76</a:t>
            </a:fld>
            <a:endParaRPr lang="en-US"/>
          </a:p>
        </p:txBody>
      </p:sp>
    </p:spTree>
    <p:extLst>
      <p:ext uri="{BB962C8B-B14F-4D97-AF65-F5344CB8AC3E}">
        <p14:creationId xmlns:p14="http://schemas.microsoft.com/office/powerpoint/2010/main" val="29621859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19322D-512E-933D-108C-7AED6543A6B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C609057-E0B3-523F-4305-3AD2D2A4EDE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E57C39C-275F-687D-32AE-2014863B49D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5BD5688-4D2F-A291-8719-07430B40E94D}"/>
              </a:ext>
            </a:extLst>
          </p:cNvPr>
          <p:cNvSpPr>
            <a:spLocks noGrp="1"/>
          </p:cNvSpPr>
          <p:nvPr>
            <p:ph type="sldNum" sz="quarter" idx="5"/>
          </p:nvPr>
        </p:nvSpPr>
        <p:spPr/>
        <p:txBody>
          <a:bodyPr/>
          <a:lstStyle/>
          <a:p>
            <a:fld id="{23268B9A-8955-EA47-AD98-6734838BB900}" type="slidenum">
              <a:rPr lang="en-US" smtClean="0"/>
              <a:t>15</a:t>
            </a:fld>
            <a:endParaRPr lang="en-US"/>
          </a:p>
        </p:txBody>
      </p:sp>
    </p:spTree>
    <p:extLst>
      <p:ext uri="{BB962C8B-B14F-4D97-AF65-F5344CB8AC3E}">
        <p14:creationId xmlns:p14="http://schemas.microsoft.com/office/powerpoint/2010/main" val="17237307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3268B9A-8955-EA47-AD98-6734838BB900}" type="slidenum">
              <a:rPr lang="en-US" smtClean="0"/>
              <a:t>16</a:t>
            </a:fld>
            <a:endParaRPr lang="en-US"/>
          </a:p>
        </p:txBody>
      </p:sp>
    </p:spTree>
    <p:extLst>
      <p:ext uri="{BB962C8B-B14F-4D97-AF65-F5344CB8AC3E}">
        <p14:creationId xmlns:p14="http://schemas.microsoft.com/office/powerpoint/2010/main" val="33373521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3F4CB5-D952-5410-F35C-CCE7017A8D2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AB5BCB1-B265-4159-6C92-751F99FC441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AF152A2-F0B4-E5CA-9555-E40BE01DB223}"/>
              </a:ext>
            </a:extLst>
          </p:cNvPr>
          <p:cNvSpPr>
            <a:spLocks noGrp="1"/>
          </p:cNvSpPr>
          <p:nvPr>
            <p:ph type="body" idx="1"/>
          </p:nvPr>
        </p:nvSpPr>
        <p:spPr/>
        <p:txBody>
          <a:bodyPr/>
          <a:lstStyle/>
          <a:p>
            <a:r>
              <a:rPr lang="en-US" dirty="0"/>
              <a:t>Same summary statistics across both</a:t>
            </a:r>
          </a:p>
          <a:p>
            <a:r>
              <a:rPr lang="en-US" dirty="0"/>
              <a:t>Correlation is close to zero for both.</a:t>
            </a:r>
          </a:p>
          <a:p>
            <a:r>
              <a:rPr lang="en-US" dirty="0"/>
              <a:t>But clearly in the </a:t>
            </a:r>
            <a:r>
              <a:rPr lang="en-US" dirty="0" err="1"/>
              <a:t>firt</a:t>
            </a:r>
            <a:r>
              <a:rPr lang="en-US" dirty="0"/>
              <a:t> there is some relationship we are missing since there are groups. </a:t>
            </a:r>
          </a:p>
          <a:p>
            <a:endParaRPr lang="en-US" dirty="0"/>
          </a:p>
        </p:txBody>
      </p:sp>
      <p:sp>
        <p:nvSpPr>
          <p:cNvPr id="4" name="Slide Number Placeholder 3">
            <a:extLst>
              <a:ext uri="{FF2B5EF4-FFF2-40B4-BE49-F238E27FC236}">
                <a16:creationId xmlns:a16="http://schemas.microsoft.com/office/drawing/2014/main" id="{A25CF0EE-E7CB-960D-B50C-77840021EFF4}"/>
              </a:ext>
            </a:extLst>
          </p:cNvPr>
          <p:cNvSpPr>
            <a:spLocks noGrp="1"/>
          </p:cNvSpPr>
          <p:nvPr>
            <p:ph type="sldNum" sz="quarter" idx="5"/>
          </p:nvPr>
        </p:nvSpPr>
        <p:spPr/>
        <p:txBody>
          <a:bodyPr/>
          <a:lstStyle/>
          <a:p>
            <a:fld id="{23268B9A-8955-EA47-AD98-6734838BB900}" type="slidenum">
              <a:rPr lang="en-US" smtClean="0"/>
              <a:t>17</a:t>
            </a:fld>
            <a:endParaRPr lang="en-US"/>
          </a:p>
        </p:txBody>
      </p:sp>
    </p:spTree>
    <p:extLst>
      <p:ext uri="{BB962C8B-B14F-4D97-AF65-F5344CB8AC3E}">
        <p14:creationId xmlns:p14="http://schemas.microsoft.com/office/powerpoint/2010/main" val="26688996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summer</a:t>
            </a:r>
          </a:p>
        </p:txBody>
      </p:sp>
      <p:sp>
        <p:nvSpPr>
          <p:cNvPr id="4" name="Slide Number Placeholder 3"/>
          <p:cNvSpPr>
            <a:spLocks noGrp="1"/>
          </p:cNvSpPr>
          <p:nvPr>
            <p:ph type="sldNum" sz="quarter" idx="5"/>
          </p:nvPr>
        </p:nvSpPr>
        <p:spPr/>
        <p:txBody>
          <a:bodyPr/>
          <a:lstStyle/>
          <a:p>
            <a:fld id="{23268B9A-8955-EA47-AD98-6734838BB900}" type="slidenum">
              <a:rPr lang="en-US" smtClean="0"/>
              <a:t>18</a:t>
            </a:fld>
            <a:endParaRPr lang="en-US"/>
          </a:p>
        </p:txBody>
      </p:sp>
    </p:spTree>
    <p:extLst>
      <p:ext uri="{BB962C8B-B14F-4D97-AF65-F5344CB8AC3E}">
        <p14:creationId xmlns:p14="http://schemas.microsoft.com/office/powerpoint/2010/main" val="20725193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far we’ve been considering the numerical relationships, but causality is something we can think about for exposure as well – that is, for proportions.</a:t>
            </a:r>
          </a:p>
          <a:p>
            <a:r>
              <a:rPr lang="en-US" dirty="0"/>
              <a:t>Clearly you should all drop out.</a:t>
            </a:r>
          </a:p>
        </p:txBody>
      </p:sp>
      <p:sp>
        <p:nvSpPr>
          <p:cNvPr id="4" name="Slide Number Placeholder 3"/>
          <p:cNvSpPr>
            <a:spLocks noGrp="1"/>
          </p:cNvSpPr>
          <p:nvPr>
            <p:ph type="sldNum" sz="quarter" idx="5"/>
          </p:nvPr>
        </p:nvSpPr>
        <p:spPr/>
        <p:txBody>
          <a:bodyPr/>
          <a:lstStyle/>
          <a:p>
            <a:fld id="{23268B9A-8955-EA47-AD98-6734838BB900}" type="slidenum">
              <a:rPr lang="en-US" smtClean="0"/>
              <a:t>19</a:t>
            </a:fld>
            <a:endParaRPr lang="en-US"/>
          </a:p>
        </p:txBody>
      </p:sp>
    </p:spTree>
    <p:extLst>
      <p:ext uri="{BB962C8B-B14F-4D97-AF65-F5344CB8AC3E}">
        <p14:creationId xmlns:p14="http://schemas.microsoft.com/office/powerpoint/2010/main" val="10378738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Starting from Aristotle all the way to the modern day, there are many views on causation.</a:t>
            </a:r>
          </a:p>
        </p:txBody>
      </p:sp>
      <p:sp>
        <p:nvSpPr>
          <p:cNvPr id="4" name="Slide Number Placeholder 3"/>
          <p:cNvSpPr>
            <a:spLocks noGrp="1"/>
          </p:cNvSpPr>
          <p:nvPr>
            <p:ph type="sldNum" sz="quarter" idx="5"/>
          </p:nvPr>
        </p:nvSpPr>
        <p:spPr/>
        <p:txBody>
          <a:bodyPr/>
          <a:lstStyle/>
          <a:p>
            <a:fld id="{23268B9A-8955-EA47-AD98-6734838BB900}" type="slidenum">
              <a:rPr lang="en-US" smtClean="0"/>
              <a:t>20</a:t>
            </a:fld>
            <a:endParaRPr lang="en-US"/>
          </a:p>
        </p:txBody>
      </p:sp>
    </p:spTree>
    <p:extLst>
      <p:ext uri="{BB962C8B-B14F-4D97-AF65-F5344CB8AC3E}">
        <p14:creationId xmlns:p14="http://schemas.microsoft.com/office/powerpoint/2010/main" val="212028173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1.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1.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xml"/><Relationship Id="rId4" Type="http://schemas.openxmlformats.org/officeDocument/2006/relationships/image" Target="../media/image7.emf"/></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jpg"/><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light blue">
    <p:bg>
      <p:bgPr>
        <a:solidFill>
          <a:schemeClr val="tx2"/>
        </a:solidFill>
        <a:effectLst/>
      </p:bgPr>
    </p:bg>
    <p:spTree>
      <p:nvGrpSpPr>
        <p:cNvPr id="1" name=""/>
        <p:cNvGrpSpPr/>
        <p:nvPr/>
      </p:nvGrpSpPr>
      <p:grpSpPr>
        <a:xfrm>
          <a:off x="0" y="0"/>
          <a:ext cx="0" cy="0"/>
          <a:chOff x="0" y="0"/>
          <a:chExt cx="0" cy="0"/>
        </a:xfrm>
      </p:grpSpPr>
      <p:sp>
        <p:nvSpPr>
          <p:cNvPr id="2" name="Titel 1"/>
          <p:cNvSpPr>
            <a:spLocks noGrp="1"/>
          </p:cNvSpPr>
          <p:nvPr>
            <p:ph type="ctrTitle"/>
          </p:nvPr>
        </p:nvSpPr>
        <p:spPr>
          <a:xfrm>
            <a:off x="752784" y="253136"/>
            <a:ext cx="8797789" cy="2205259"/>
          </a:xfrm>
        </p:spPr>
        <p:txBody>
          <a:bodyPr>
            <a:noAutofit/>
          </a:bodyPr>
          <a:lstStyle>
            <a:lvl1pPr>
              <a:defRPr sz="7200">
                <a:solidFill>
                  <a:srgbClr val="FFFFFF"/>
                </a:solidFill>
              </a:defRPr>
            </a:lvl1pPr>
          </a:lstStyle>
          <a:p>
            <a:r>
              <a:rPr lang="nl-NL" dirty="0"/>
              <a:t>Titelstijl van model bewerken</a:t>
            </a:r>
          </a:p>
        </p:txBody>
      </p:sp>
      <p:sp>
        <p:nvSpPr>
          <p:cNvPr id="3" name="Subtitel 2"/>
          <p:cNvSpPr>
            <a:spLocks noGrp="1"/>
          </p:cNvSpPr>
          <p:nvPr>
            <p:ph type="subTitle" idx="1"/>
          </p:nvPr>
        </p:nvSpPr>
        <p:spPr>
          <a:xfrm>
            <a:off x="752784" y="2439519"/>
            <a:ext cx="5595491" cy="1752600"/>
          </a:xfrm>
        </p:spPr>
        <p:txBody>
          <a:bodyPr/>
          <a:lstStyle>
            <a:lvl1pPr marL="0" indent="0" algn="l">
              <a:buNone/>
              <a:defRPr sz="2667">
                <a:solidFill>
                  <a:srgbClr val="FFFFFF"/>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nl-NL" dirty="0"/>
              <a:t>Klik om de titelstijl van het model te bewerken</a:t>
            </a:r>
          </a:p>
        </p:txBody>
      </p:sp>
      <p:pic>
        <p:nvPicPr>
          <p:cNvPr id="11" name="Afbeelding 10" descr="UM40_RGB_B_blauw.png"/>
          <p:cNvPicPr>
            <a:picLocks noChangeAspect="1"/>
          </p:cNvPicPr>
          <p:nvPr userDrawn="1"/>
        </p:nvPicPr>
        <p:blipFill rotWithShape="1">
          <a:blip r:embed="rId2">
            <a:extLst>
              <a:ext uri="{28A0092B-C50C-407E-A947-70E740481C1C}">
                <a14:useLocalDpi xmlns:a14="http://schemas.microsoft.com/office/drawing/2010/main" val="0"/>
              </a:ext>
            </a:extLst>
          </a:blip>
          <a:srcRect r="20321"/>
          <a:stretch/>
        </p:blipFill>
        <p:spPr>
          <a:xfrm>
            <a:off x="480001" y="6174002"/>
            <a:ext cx="2120851" cy="509137"/>
          </a:xfrm>
          <a:prstGeom prst="rect">
            <a:avLst/>
          </a:prstGeom>
        </p:spPr>
      </p:pic>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698661" y="6333298"/>
            <a:ext cx="3888000" cy="190537"/>
          </a:xfrm>
          <a:prstGeom prst="rect">
            <a:avLst/>
          </a:prstGeom>
        </p:spPr>
      </p:pic>
    </p:spTree>
    <p:extLst>
      <p:ext uri="{BB962C8B-B14F-4D97-AF65-F5344CB8AC3E}">
        <p14:creationId xmlns:p14="http://schemas.microsoft.com/office/powerpoint/2010/main" val="18965885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Title slide orange">
    <p:bg>
      <p:bgPr>
        <a:solidFill>
          <a:schemeClr val="accent1"/>
        </a:solidFill>
        <a:effectLst/>
      </p:bgPr>
    </p:bg>
    <p:spTree>
      <p:nvGrpSpPr>
        <p:cNvPr id="1" name=""/>
        <p:cNvGrpSpPr/>
        <p:nvPr/>
      </p:nvGrpSpPr>
      <p:grpSpPr>
        <a:xfrm>
          <a:off x="0" y="0"/>
          <a:ext cx="0" cy="0"/>
          <a:chOff x="0" y="0"/>
          <a:chExt cx="0" cy="0"/>
        </a:xfrm>
      </p:grpSpPr>
      <p:pic>
        <p:nvPicPr>
          <p:cNvPr id="6" name="Afbeelding 5" descr="UM40_RGB_B_diap.png"/>
          <p:cNvPicPr>
            <a:picLocks noChangeAspect="1"/>
          </p:cNvPicPr>
          <p:nvPr userDrawn="1"/>
        </p:nvPicPr>
        <p:blipFill rotWithShape="1">
          <a:blip r:embed="rId2">
            <a:extLst>
              <a:ext uri="{28A0092B-C50C-407E-A947-70E740481C1C}">
                <a14:useLocalDpi xmlns:a14="http://schemas.microsoft.com/office/drawing/2010/main" val="0"/>
              </a:ext>
            </a:extLst>
          </a:blip>
          <a:srcRect r="20930"/>
          <a:stretch/>
        </p:blipFill>
        <p:spPr>
          <a:xfrm>
            <a:off x="480001" y="6174000"/>
            <a:ext cx="2104645" cy="509137"/>
          </a:xfrm>
          <a:prstGeom prst="rect">
            <a:avLst/>
          </a:prstGeom>
        </p:spPr>
      </p:pic>
      <p:sp>
        <p:nvSpPr>
          <p:cNvPr id="7" name="Titel 1"/>
          <p:cNvSpPr>
            <a:spLocks noGrp="1"/>
          </p:cNvSpPr>
          <p:nvPr>
            <p:ph type="ctrTitle"/>
          </p:nvPr>
        </p:nvSpPr>
        <p:spPr>
          <a:xfrm>
            <a:off x="752784" y="253136"/>
            <a:ext cx="8797789" cy="2205259"/>
          </a:xfrm>
        </p:spPr>
        <p:txBody>
          <a:bodyPr>
            <a:noAutofit/>
          </a:bodyPr>
          <a:lstStyle>
            <a:lvl1pPr>
              <a:defRPr sz="7200">
                <a:solidFill>
                  <a:srgbClr val="FFFFFF"/>
                </a:solidFill>
              </a:defRPr>
            </a:lvl1pPr>
          </a:lstStyle>
          <a:p>
            <a:r>
              <a:rPr lang="nl-NL" dirty="0"/>
              <a:t>Titelstijl van model bewerken</a:t>
            </a:r>
          </a:p>
        </p:txBody>
      </p:sp>
      <p:sp>
        <p:nvSpPr>
          <p:cNvPr id="8" name="Subtitel 2"/>
          <p:cNvSpPr>
            <a:spLocks noGrp="1"/>
          </p:cNvSpPr>
          <p:nvPr>
            <p:ph type="subTitle" idx="1"/>
          </p:nvPr>
        </p:nvSpPr>
        <p:spPr>
          <a:xfrm>
            <a:off x="752784" y="2439519"/>
            <a:ext cx="5595491" cy="1752600"/>
          </a:xfrm>
        </p:spPr>
        <p:txBody>
          <a:bodyPr/>
          <a:lstStyle>
            <a:lvl1pPr marL="0" indent="0" algn="l">
              <a:buNone/>
              <a:defRPr sz="2667">
                <a:solidFill>
                  <a:srgbClr val="FFFFFF"/>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nl-NL" dirty="0"/>
              <a:t>Klik om de titelstijl van het model te bewerken</a:t>
            </a:r>
          </a:p>
        </p:txBody>
      </p:sp>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698661" y="6333298"/>
            <a:ext cx="3888000" cy="190537"/>
          </a:xfrm>
          <a:prstGeom prst="rect">
            <a:avLst/>
          </a:prstGeom>
        </p:spPr>
      </p:pic>
      <p:pic>
        <p:nvPicPr>
          <p:cNvPr id="9" name="Picture 8"/>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126928" y="3030584"/>
            <a:ext cx="6065072" cy="4020392"/>
          </a:xfrm>
          <a:prstGeom prst="rect">
            <a:avLst/>
          </a:prstGeom>
        </p:spPr>
      </p:pic>
    </p:spTree>
    <p:extLst>
      <p:ext uri="{BB962C8B-B14F-4D97-AF65-F5344CB8AC3E}">
        <p14:creationId xmlns:p14="http://schemas.microsoft.com/office/powerpoint/2010/main" val="42721854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Text slid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Titelstijl van model bewerken</a:t>
            </a:r>
          </a:p>
        </p:txBody>
      </p:sp>
      <p:sp>
        <p:nvSpPr>
          <p:cNvPr id="3" name="Tijdelijke aanduiding voor inhoud 2"/>
          <p:cNvSpPr>
            <a:spLocks noGrp="1"/>
          </p:cNvSpPr>
          <p:nvPr>
            <p:ph idx="1"/>
          </p:nvPr>
        </p:nvSpPr>
        <p:spPr/>
        <p:txBody>
          <a:bodyPr/>
          <a:lstStyle/>
          <a:p>
            <a:pPr lvl="0"/>
            <a:r>
              <a:rPr lang="nl-NL" dirty="0"/>
              <a:t>Klik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6" name="Tijdelijke aanduiding voor dianummer 5"/>
          <p:cNvSpPr>
            <a:spLocks noGrp="1"/>
          </p:cNvSpPr>
          <p:nvPr>
            <p:ph type="sldNum" sz="quarter" idx="12"/>
          </p:nvPr>
        </p:nvSpPr>
        <p:spPr/>
        <p:txBody>
          <a:bodyPr/>
          <a:lstStyle/>
          <a:p>
            <a:fld id="{09B7AD4A-C94A-7B42-9E17-606C7F366C4B}" type="slidenum">
              <a:rPr lang="nl-NL" smtClean="0"/>
              <a:t>‹#›</a:t>
            </a:fld>
            <a:endParaRPr lang="nl-NL"/>
          </a:p>
        </p:txBody>
      </p:sp>
      <p:pic>
        <p:nvPicPr>
          <p:cNvPr id="7" name="Afbeelding 6"/>
          <p:cNvPicPr>
            <a:picLocks noChangeAspect="1"/>
          </p:cNvPicPr>
          <p:nvPr userDrawn="1"/>
        </p:nvPicPr>
        <p:blipFill rotWithShape="1">
          <a:blip r:embed="rId2"/>
          <a:srcRect r="19769"/>
          <a:stretch/>
        </p:blipFill>
        <p:spPr>
          <a:xfrm>
            <a:off x="480001" y="6173621"/>
            <a:ext cx="2137056" cy="506307"/>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698661" y="6333298"/>
            <a:ext cx="3888000" cy="190537"/>
          </a:xfrm>
          <a:prstGeom prst="rect">
            <a:avLst/>
          </a:prstGeom>
        </p:spPr>
      </p:pic>
      <p:sp>
        <p:nvSpPr>
          <p:cNvPr id="9" name="Tijdelijke aanduiding voor datum 3"/>
          <p:cNvSpPr>
            <a:spLocks noGrp="1"/>
          </p:cNvSpPr>
          <p:nvPr>
            <p:ph type="dt" sz="half" idx="10"/>
          </p:nvPr>
        </p:nvSpPr>
        <p:spPr>
          <a:xfrm>
            <a:off x="9781607" y="6314803"/>
            <a:ext cx="1219287" cy="365125"/>
          </a:xfrm>
        </p:spPr>
        <p:txBody>
          <a:bodyPr/>
          <a:lstStyle/>
          <a:p>
            <a:endParaRPr lang="nl-NL" dirty="0"/>
          </a:p>
        </p:txBody>
      </p:sp>
    </p:spTree>
    <p:extLst>
      <p:ext uri="{BB962C8B-B14F-4D97-AF65-F5344CB8AC3E}">
        <p14:creationId xmlns:p14="http://schemas.microsoft.com/office/powerpoint/2010/main" val="38495781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ext slide dark blue">
    <p:bg>
      <p:bgPr>
        <a:solidFill>
          <a:schemeClr val="accent3"/>
        </a:solid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Titelstijl van model bewerken</a:t>
            </a:r>
          </a:p>
        </p:txBody>
      </p:sp>
      <p:sp>
        <p:nvSpPr>
          <p:cNvPr id="3" name="Tijdelijke aanduiding voor inhoud 2"/>
          <p:cNvSpPr>
            <a:spLocks noGrp="1"/>
          </p:cNvSpPr>
          <p:nvPr>
            <p:ph idx="1"/>
          </p:nvPr>
        </p:nvSpPr>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nl-NL" dirty="0"/>
              <a:t>Klik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6" name="Tijdelijke aanduiding voor dianummer 5"/>
          <p:cNvSpPr>
            <a:spLocks noGrp="1"/>
          </p:cNvSpPr>
          <p:nvPr>
            <p:ph type="sldNum" sz="quarter" idx="12"/>
          </p:nvPr>
        </p:nvSpPr>
        <p:spPr/>
        <p:txBody>
          <a:bodyPr/>
          <a:lstStyle>
            <a:lvl1pPr>
              <a:defRPr>
                <a:solidFill>
                  <a:srgbClr val="FFFFFF"/>
                </a:solidFill>
              </a:defRPr>
            </a:lvl1pPr>
          </a:lstStyle>
          <a:p>
            <a:fld id="{09B7AD4A-C94A-7B42-9E17-606C7F366C4B}" type="slidenum">
              <a:rPr lang="nl-NL" smtClean="0"/>
              <a:pPr/>
              <a:t>‹#›</a:t>
            </a:fld>
            <a:endParaRPr lang="nl-NL"/>
          </a:p>
        </p:txBody>
      </p:sp>
      <p:pic>
        <p:nvPicPr>
          <p:cNvPr id="10" name="Afbeelding 9" descr="UM40_RGB_B_diap.png"/>
          <p:cNvPicPr>
            <a:picLocks noChangeAspect="1"/>
          </p:cNvPicPr>
          <p:nvPr userDrawn="1"/>
        </p:nvPicPr>
        <p:blipFill rotWithShape="1">
          <a:blip r:embed="rId2">
            <a:extLst>
              <a:ext uri="{28A0092B-C50C-407E-A947-70E740481C1C}">
                <a14:useLocalDpi xmlns:a14="http://schemas.microsoft.com/office/drawing/2010/main" val="0"/>
              </a:ext>
            </a:extLst>
          </a:blip>
          <a:srcRect r="21235"/>
          <a:stretch/>
        </p:blipFill>
        <p:spPr>
          <a:xfrm>
            <a:off x="480001" y="6174000"/>
            <a:ext cx="2096544" cy="509137"/>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698661" y="6333298"/>
            <a:ext cx="3888000" cy="190537"/>
          </a:xfrm>
          <a:prstGeom prst="rect">
            <a:avLst/>
          </a:prstGeom>
        </p:spPr>
      </p:pic>
      <p:sp>
        <p:nvSpPr>
          <p:cNvPr id="7" name="Tijdelijke aanduiding voor datum 3"/>
          <p:cNvSpPr>
            <a:spLocks noGrp="1"/>
          </p:cNvSpPr>
          <p:nvPr>
            <p:ph type="dt" sz="half" idx="10"/>
          </p:nvPr>
        </p:nvSpPr>
        <p:spPr>
          <a:xfrm>
            <a:off x="9781607" y="6314803"/>
            <a:ext cx="1219287" cy="365125"/>
          </a:xfrm>
        </p:spPr>
        <p:txBody>
          <a:bodyPr/>
          <a:lstStyle>
            <a:lvl1pPr>
              <a:defRPr>
                <a:solidFill>
                  <a:schemeClr val="bg1"/>
                </a:solidFill>
              </a:defRPr>
            </a:lvl1pPr>
          </a:lstStyle>
          <a:p>
            <a:endParaRPr lang="nl-NL" dirty="0"/>
          </a:p>
        </p:txBody>
      </p:sp>
    </p:spTree>
    <p:extLst>
      <p:ext uri="{BB962C8B-B14F-4D97-AF65-F5344CB8AC3E}">
        <p14:creationId xmlns:p14="http://schemas.microsoft.com/office/powerpoint/2010/main" val="185613710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ext slide light blue">
    <p:bg>
      <p:bgPr>
        <a:solidFill>
          <a:schemeClr val="tx2"/>
        </a:solid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a:solidFill>
                  <a:srgbClr val="FFFFFF"/>
                </a:solidFill>
              </a:defRPr>
            </a:lvl1pPr>
          </a:lstStyle>
          <a:p>
            <a:r>
              <a:rPr lang="nl-NL" dirty="0"/>
              <a:t>Titelstijl van model bewerken</a:t>
            </a:r>
          </a:p>
        </p:txBody>
      </p:sp>
      <p:sp>
        <p:nvSpPr>
          <p:cNvPr id="3" name="Tijdelijke aanduiding voor inhoud 2"/>
          <p:cNvSpPr>
            <a:spLocks noGrp="1"/>
          </p:cNvSpPr>
          <p:nvPr>
            <p:ph idx="1"/>
          </p:nvPr>
        </p:nvSpPr>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nl-NL" dirty="0"/>
              <a:t>Klik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6" name="Tijdelijke aanduiding voor dianummer 5"/>
          <p:cNvSpPr>
            <a:spLocks noGrp="1"/>
          </p:cNvSpPr>
          <p:nvPr>
            <p:ph type="sldNum" sz="quarter" idx="12"/>
          </p:nvPr>
        </p:nvSpPr>
        <p:spPr/>
        <p:txBody>
          <a:bodyPr/>
          <a:lstStyle>
            <a:lvl1pPr>
              <a:defRPr>
                <a:solidFill>
                  <a:srgbClr val="FFFFFF"/>
                </a:solidFill>
              </a:defRPr>
            </a:lvl1pPr>
          </a:lstStyle>
          <a:p>
            <a:fld id="{09B7AD4A-C94A-7B42-9E17-606C7F366C4B}" type="slidenum">
              <a:rPr lang="nl-NL" smtClean="0"/>
              <a:pPr/>
              <a:t>‹#›</a:t>
            </a:fld>
            <a:endParaRPr lang="nl-NL"/>
          </a:p>
        </p:txBody>
      </p:sp>
      <p:pic>
        <p:nvPicPr>
          <p:cNvPr id="10" name="Afbeelding 9" descr="UM40_RGB_B_blauw.png"/>
          <p:cNvPicPr>
            <a:picLocks noChangeAspect="1"/>
          </p:cNvPicPr>
          <p:nvPr userDrawn="1"/>
        </p:nvPicPr>
        <p:blipFill rotWithShape="1">
          <a:blip r:embed="rId2">
            <a:extLst>
              <a:ext uri="{28A0092B-C50C-407E-A947-70E740481C1C}">
                <a14:useLocalDpi xmlns:a14="http://schemas.microsoft.com/office/drawing/2010/main" val="0"/>
              </a:ext>
            </a:extLst>
          </a:blip>
          <a:srcRect r="20321"/>
          <a:stretch/>
        </p:blipFill>
        <p:spPr>
          <a:xfrm>
            <a:off x="480001" y="6174002"/>
            <a:ext cx="2120851" cy="509137"/>
          </a:xfrm>
          <a:prstGeom prst="rect">
            <a:avLst/>
          </a:prstGeom>
        </p:spPr>
      </p:pic>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698661" y="6333298"/>
            <a:ext cx="3888000" cy="190537"/>
          </a:xfrm>
          <a:prstGeom prst="rect">
            <a:avLst/>
          </a:prstGeom>
        </p:spPr>
      </p:pic>
      <p:sp>
        <p:nvSpPr>
          <p:cNvPr id="7" name="Tijdelijke aanduiding voor datum 3"/>
          <p:cNvSpPr>
            <a:spLocks noGrp="1"/>
          </p:cNvSpPr>
          <p:nvPr>
            <p:ph type="dt" sz="half" idx="10"/>
          </p:nvPr>
        </p:nvSpPr>
        <p:spPr>
          <a:xfrm>
            <a:off x="9781607" y="6314803"/>
            <a:ext cx="1219287" cy="365125"/>
          </a:xfrm>
        </p:spPr>
        <p:txBody>
          <a:bodyPr/>
          <a:lstStyle>
            <a:lvl1pPr>
              <a:defRPr>
                <a:solidFill>
                  <a:schemeClr val="bg1"/>
                </a:solidFill>
              </a:defRPr>
            </a:lvl1pPr>
          </a:lstStyle>
          <a:p>
            <a:endParaRPr lang="nl-NL" dirty="0"/>
          </a:p>
        </p:txBody>
      </p:sp>
    </p:spTree>
    <p:extLst>
      <p:ext uri="{BB962C8B-B14F-4D97-AF65-F5344CB8AC3E}">
        <p14:creationId xmlns:p14="http://schemas.microsoft.com/office/powerpoint/2010/main" val="345119001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photo slide">
    <p:spTree>
      <p:nvGrpSpPr>
        <p:cNvPr id="1" name=""/>
        <p:cNvGrpSpPr/>
        <p:nvPr/>
      </p:nvGrpSpPr>
      <p:grpSpPr>
        <a:xfrm>
          <a:off x="0" y="0"/>
          <a:ext cx="0" cy="0"/>
          <a:chOff x="0" y="0"/>
          <a:chExt cx="0" cy="0"/>
        </a:xfrm>
      </p:grpSpPr>
      <p:sp>
        <p:nvSpPr>
          <p:cNvPr id="2" name="Titel 1"/>
          <p:cNvSpPr>
            <a:spLocks noGrp="1"/>
          </p:cNvSpPr>
          <p:nvPr>
            <p:ph type="title"/>
          </p:nvPr>
        </p:nvSpPr>
        <p:spPr>
          <a:xfrm>
            <a:off x="480002" y="414261"/>
            <a:ext cx="5246167" cy="1565897"/>
          </a:xfrm>
        </p:spPr>
        <p:txBody>
          <a:bodyPr/>
          <a:lstStyle/>
          <a:p>
            <a:r>
              <a:rPr lang="nl-NL" dirty="0"/>
              <a:t>Titelstijl van model bewerken</a:t>
            </a:r>
          </a:p>
        </p:txBody>
      </p:sp>
      <p:sp>
        <p:nvSpPr>
          <p:cNvPr id="3" name="Tijdelijke aanduiding voor inhoud 2"/>
          <p:cNvSpPr>
            <a:spLocks noGrp="1"/>
          </p:cNvSpPr>
          <p:nvPr>
            <p:ph idx="1"/>
          </p:nvPr>
        </p:nvSpPr>
        <p:spPr>
          <a:xfrm>
            <a:off x="480001" y="1980156"/>
            <a:ext cx="5246165" cy="3810096"/>
          </a:xfrm>
        </p:spPr>
        <p:txBody>
          <a:bodyPr/>
          <a:lstStyle>
            <a:lvl3pPr marL="954592" indent="0">
              <a:buNone/>
              <a:defRPr/>
            </a:lvl3pPr>
          </a:lstStyle>
          <a:p>
            <a:pPr lvl="0"/>
            <a:r>
              <a:rPr lang="nl-NL" dirty="0"/>
              <a:t>Klik om de tekststijl van het model te bewerken</a:t>
            </a:r>
          </a:p>
          <a:p>
            <a:pPr lvl="1"/>
            <a:r>
              <a:rPr lang="nl-NL" dirty="0"/>
              <a:t>Tweede niveau</a:t>
            </a:r>
          </a:p>
        </p:txBody>
      </p:sp>
      <p:sp>
        <p:nvSpPr>
          <p:cNvPr id="4" name="Tijdelijke aanduiding voor datum 3"/>
          <p:cNvSpPr>
            <a:spLocks noGrp="1"/>
          </p:cNvSpPr>
          <p:nvPr>
            <p:ph type="dt" sz="half" idx="10"/>
          </p:nvPr>
        </p:nvSpPr>
        <p:spPr>
          <a:xfrm>
            <a:off x="6126724" y="6318628"/>
            <a:ext cx="734312" cy="365125"/>
          </a:xfrm>
        </p:spPr>
        <p:txBody>
          <a:bodyPr/>
          <a:lstStyle/>
          <a:p>
            <a:endParaRPr lang="nl-NL"/>
          </a:p>
        </p:txBody>
      </p:sp>
      <p:sp>
        <p:nvSpPr>
          <p:cNvPr id="5" name="Tijdelijke aanduiding voor voettekst 4"/>
          <p:cNvSpPr>
            <a:spLocks noGrp="1"/>
          </p:cNvSpPr>
          <p:nvPr>
            <p:ph type="ftr" sz="quarter" idx="11"/>
          </p:nvPr>
        </p:nvSpPr>
        <p:spPr>
          <a:xfrm>
            <a:off x="6327003" y="6318628"/>
            <a:ext cx="4599935" cy="365125"/>
          </a:xfrm>
        </p:spPr>
        <p:txBody>
          <a:bodyPr/>
          <a:lstStyle/>
          <a:p>
            <a:endParaRPr lang="nl-NL"/>
          </a:p>
        </p:txBody>
      </p:sp>
      <p:sp>
        <p:nvSpPr>
          <p:cNvPr id="6" name="Tijdelijke aanduiding voor dianummer 5"/>
          <p:cNvSpPr>
            <a:spLocks noGrp="1"/>
          </p:cNvSpPr>
          <p:nvPr>
            <p:ph type="sldNum" sz="quarter" idx="12"/>
          </p:nvPr>
        </p:nvSpPr>
        <p:spPr>
          <a:xfrm>
            <a:off x="10926941" y="6318400"/>
            <a:ext cx="759969" cy="365125"/>
          </a:xfrm>
        </p:spPr>
        <p:txBody>
          <a:bodyPr/>
          <a:lstStyle/>
          <a:p>
            <a:fld id="{09B7AD4A-C94A-7B42-9E17-606C7F366C4B}" type="slidenum">
              <a:rPr lang="nl-NL" smtClean="0"/>
              <a:t>‹#›</a:t>
            </a:fld>
            <a:endParaRPr lang="nl-NL"/>
          </a:p>
        </p:txBody>
      </p:sp>
      <p:sp>
        <p:nvSpPr>
          <p:cNvPr id="8" name="Tijdelijke aanduiding voor afbeelding 7"/>
          <p:cNvSpPr>
            <a:spLocks noGrp="1"/>
          </p:cNvSpPr>
          <p:nvPr>
            <p:ph type="pic" sz="quarter" idx="13"/>
          </p:nvPr>
        </p:nvSpPr>
        <p:spPr>
          <a:xfrm>
            <a:off x="6126726" y="0"/>
            <a:ext cx="6065276" cy="6858000"/>
          </a:xfrm>
          <a:solidFill>
            <a:schemeClr val="bg1">
              <a:lumMod val="85000"/>
            </a:schemeClr>
          </a:solidFill>
        </p:spPr>
        <p:txBody>
          <a:bodyPr/>
          <a:lstStyle/>
          <a:p>
            <a:endParaRPr lang="nl-NL"/>
          </a:p>
        </p:txBody>
      </p:sp>
      <p:pic>
        <p:nvPicPr>
          <p:cNvPr id="9" name="Afbeelding 8"/>
          <p:cNvPicPr>
            <a:picLocks noChangeAspect="1"/>
          </p:cNvPicPr>
          <p:nvPr userDrawn="1"/>
        </p:nvPicPr>
        <p:blipFill rotWithShape="1">
          <a:blip r:embed="rId2"/>
          <a:srcRect r="19769"/>
          <a:stretch/>
        </p:blipFill>
        <p:spPr>
          <a:xfrm>
            <a:off x="480001" y="6173621"/>
            <a:ext cx="2137056" cy="506307"/>
          </a:xfrm>
          <a:prstGeom prst="rect">
            <a:avLst/>
          </a:prstGeom>
        </p:spPr>
      </p:pic>
    </p:spTree>
    <p:extLst>
      <p:ext uri="{BB962C8B-B14F-4D97-AF65-F5344CB8AC3E}">
        <p14:creationId xmlns:p14="http://schemas.microsoft.com/office/powerpoint/2010/main" val="154814807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hoto slide">
    <p:bg>
      <p:bgPr>
        <a:solidFill>
          <a:schemeClr val="bg1"/>
        </a:solidFill>
        <a:effectLst/>
      </p:bgPr>
    </p:bg>
    <p:spTree>
      <p:nvGrpSpPr>
        <p:cNvPr id="1" name=""/>
        <p:cNvGrpSpPr/>
        <p:nvPr/>
      </p:nvGrpSpPr>
      <p:grpSpPr>
        <a:xfrm>
          <a:off x="0" y="0"/>
          <a:ext cx="0" cy="0"/>
          <a:chOff x="0" y="0"/>
          <a:chExt cx="0" cy="0"/>
        </a:xfrm>
      </p:grpSpPr>
      <p:sp>
        <p:nvSpPr>
          <p:cNvPr id="9" name="Tijdelijke aanduiding voor afbeelding 8"/>
          <p:cNvSpPr>
            <a:spLocks noGrp="1"/>
          </p:cNvSpPr>
          <p:nvPr>
            <p:ph type="pic" sz="quarter" idx="13"/>
          </p:nvPr>
        </p:nvSpPr>
        <p:spPr>
          <a:xfrm>
            <a:off x="0" y="0"/>
            <a:ext cx="12192000" cy="6858000"/>
          </a:xfrm>
          <a:solidFill>
            <a:schemeClr val="bg2">
              <a:lumMod val="85000"/>
            </a:schemeClr>
          </a:solidFill>
        </p:spPr>
        <p:txBody>
          <a:bodyPr/>
          <a:lstStyle/>
          <a:p>
            <a:endParaRPr lang="nl-NL" dirty="0"/>
          </a:p>
        </p:txBody>
      </p:sp>
      <p:sp>
        <p:nvSpPr>
          <p:cNvPr id="5" name="Tijdelijke aanduiding voor dianummer 4"/>
          <p:cNvSpPr>
            <a:spLocks noGrp="1"/>
          </p:cNvSpPr>
          <p:nvPr>
            <p:ph type="sldNum" sz="quarter" idx="12"/>
          </p:nvPr>
        </p:nvSpPr>
        <p:spPr/>
        <p:txBody>
          <a:bodyPr/>
          <a:lstStyle/>
          <a:p>
            <a:fld id="{09B7AD4A-C94A-7B42-9E17-606C7F366C4B}" type="slidenum">
              <a:rPr lang="nl-NL" smtClean="0"/>
              <a:pPr/>
              <a:t>‹#›</a:t>
            </a:fld>
            <a:endParaRPr lang="nl-NL" dirty="0"/>
          </a:p>
        </p:txBody>
      </p:sp>
      <p:sp>
        <p:nvSpPr>
          <p:cNvPr id="11" name="Tijdelijke aanduiding voor tekst 6">
            <a:extLst>
              <a:ext uri="{FF2B5EF4-FFF2-40B4-BE49-F238E27FC236}">
                <a16:creationId xmlns:a16="http://schemas.microsoft.com/office/drawing/2014/main" id="{65C5AF04-DC40-0847-A150-8AD1FF13551E}"/>
              </a:ext>
            </a:extLst>
          </p:cNvPr>
          <p:cNvSpPr>
            <a:spLocks noGrp="1"/>
          </p:cNvSpPr>
          <p:nvPr>
            <p:ph type="body" sz="quarter" idx="15" hasCustomPrompt="1"/>
          </p:nvPr>
        </p:nvSpPr>
        <p:spPr>
          <a:xfrm>
            <a:off x="478267" y="6249250"/>
            <a:ext cx="2044800" cy="311151"/>
          </a:xfrm>
          <a:blipFill>
            <a:blip r:embed="rId2"/>
            <a:stretch>
              <a:fillRect/>
            </a:stretch>
          </a:blipFill>
        </p:spPr>
        <p:txBody>
          <a:bodyPr/>
          <a:lstStyle>
            <a:lvl1pPr marL="0" indent="0" algn="ctr">
              <a:buNone/>
              <a:defRPr sz="1067"/>
            </a:lvl1pPr>
            <a:lvl2pPr marL="478355" indent="0">
              <a:buNone/>
              <a:defRPr sz="1067"/>
            </a:lvl2pPr>
            <a:lvl3pPr marL="954592" indent="0">
              <a:buNone/>
              <a:defRPr sz="1067"/>
            </a:lvl3pPr>
            <a:lvl4pPr marL="1432948" indent="0">
              <a:buNone/>
              <a:defRPr sz="1067"/>
            </a:lvl4pPr>
            <a:lvl5pPr marL="1911302" indent="0">
              <a:buNone/>
              <a:defRPr sz="1067"/>
            </a:lvl5pPr>
          </a:lstStyle>
          <a:p>
            <a:pPr lvl="0"/>
            <a:r>
              <a:rPr lang="nl-NL" dirty="0"/>
              <a:t>  </a:t>
            </a:r>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698661" y="6333298"/>
            <a:ext cx="3888000" cy="190537"/>
          </a:xfrm>
          <a:prstGeom prst="rect">
            <a:avLst/>
          </a:prstGeom>
        </p:spPr>
      </p:pic>
      <p:sp>
        <p:nvSpPr>
          <p:cNvPr id="6" name="Tijdelijke aanduiding voor datum 3"/>
          <p:cNvSpPr>
            <a:spLocks noGrp="1"/>
          </p:cNvSpPr>
          <p:nvPr>
            <p:ph type="dt" sz="half" idx="10"/>
          </p:nvPr>
        </p:nvSpPr>
        <p:spPr>
          <a:xfrm>
            <a:off x="9781607" y="6314803"/>
            <a:ext cx="1219287" cy="365125"/>
          </a:xfrm>
        </p:spPr>
        <p:txBody>
          <a:bodyPr/>
          <a:lstStyle>
            <a:lvl1pPr>
              <a:defRPr>
                <a:solidFill>
                  <a:schemeClr val="tx1"/>
                </a:solidFill>
              </a:defRPr>
            </a:lvl1pPr>
          </a:lstStyle>
          <a:p>
            <a:endParaRPr lang="nl-NL" dirty="0"/>
          </a:p>
        </p:txBody>
      </p:sp>
    </p:spTree>
    <p:extLst>
      <p:ext uri="{BB962C8B-B14F-4D97-AF65-F5344CB8AC3E}">
        <p14:creationId xmlns:p14="http://schemas.microsoft.com/office/powerpoint/2010/main" val="111142766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able slid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a:t>Titelstijl van model bewerken</a:t>
            </a:r>
          </a:p>
        </p:txBody>
      </p:sp>
      <p:sp>
        <p:nvSpPr>
          <p:cNvPr id="5" name="Tijdelijke aanduiding voor dianummer 4"/>
          <p:cNvSpPr>
            <a:spLocks noGrp="1"/>
          </p:cNvSpPr>
          <p:nvPr>
            <p:ph type="sldNum" sz="quarter" idx="12"/>
          </p:nvPr>
        </p:nvSpPr>
        <p:spPr/>
        <p:txBody>
          <a:bodyPr/>
          <a:lstStyle/>
          <a:p>
            <a:fld id="{09B7AD4A-C94A-7B42-9E17-606C7F366C4B}" type="slidenum">
              <a:rPr lang="nl-NL" smtClean="0"/>
              <a:t>‹#›</a:t>
            </a:fld>
            <a:endParaRPr lang="nl-NL"/>
          </a:p>
        </p:txBody>
      </p:sp>
      <p:sp>
        <p:nvSpPr>
          <p:cNvPr id="7" name="Tijdelijke aanduiding voor tabel 6"/>
          <p:cNvSpPr>
            <a:spLocks noGrp="1"/>
          </p:cNvSpPr>
          <p:nvPr>
            <p:ph type="tbl" sz="quarter" idx="13"/>
          </p:nvPr>
        </p:nvSpPr>
        <p:spPr>
          <a:xfrm>
            <a:off x="480486" y="1296001"/>
            <a:ext cx="11101916" cy="4309231"/>
          </a:xfrm>
        </p:spPr>
        <p:txBody>
          <a:bodyPr/>
          <a:lstStyle/>
          <a:p>
            <a:endParaRPr lang="nl-NL"/>
          </a:p>
        </p:txBody>
      </p:sp>
      <p:pic>
        <p:nvPicPr>
          <p:cNvPr id="8" name="Afbeelding 7"/>
          <p:cNvPicPr>
            <a:picLocks noChangeAspect="1"/>
          </p:cNvPicPr>
          <p:nvPr userDrawn="1"/>
        </p:nvPicPr>
        <p:blipFill rotWithShape="1">
          <a:blip r:embed="rId2"/>
          <a:srcRect r="19769"/>
          <a:stretch/>
        </p:blipFill>
        <p:spPr>
          <a:xfrm>
            <a:off x="480001" y="6173621"/>
            <a:ext cx="2137056" cy="506307"/>
          </a:xfrm>
          <a:prstGeom prst="rect">
            <a:avLst/>
          </a:prstGeom>
        </p:spPr>
      </p:pic>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698661" y="6333298"/>
            <a:ext cx="3888000" cy="190537"/>
          </a:xfrm>
          <a:prstGeom prst="rect">
            <a:avLst/>
          </a:prstGeom>
        </p:spPr>
      </p:pic>
      <p:sp>
        <p:nvSpPr>
          <p:cNvPr id="10" name="Tijdelijke aanduiding voor datum 3"/>
          <p:cNvSpPr>
            <a:spLocks noGrp="1"/>
          </p:cNvSpPr>
          <p:nvPr>
            <p:ph type="dt" sz="half" idx="10"/>
          </p:nvPr>
        </p:nvSpPr>
        <p:spPr>
          <a:xfrm>
            <a:off x="9781607" y="6314803"/>
            <a:ext cx="1219287" cy="365125"/>
          </a:xfrm>
        </p:spPr>
        <p:txBody>
          <a:bodyPr/>
          <a:lstStyle/>
          <a:p>
            <a:endParaRPr lang="nl-NL" dirty="0"/>
          </a:p>
        </p:txBody>
      </p:sp>
    </p:spTree>
    <p:extLst>
      <p:ext uri="{BB962C8B-B14F-4D97-AF65-F5344CB8AC3E}">
        <p14:creationId xmlns:p14="http://schemas.microsoft.com/office/powerpoint/2010/main" val="14038322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1_Title slide + illustration">
    <p:bg>
      <p:bgPr>
        <a:solidFill>
          <a:schemeClr val="tx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26928" y="3030584"/>
            <a:ext cx="6065072" cy="4020392"/>
          </a:xfrm>
          <a:prstGeom prst="rect">
            <a:avLst/>
          </a:prstGeom>
        </p:spPr>
      </p:pic>
      <p:sp>
        <p:nvSpPr>
          <p:cNvPr id="2" name="Titel 1"/>
          <p:cNvSpPr>
            <a:spLocks noGrp="1"/>
          </p:cNvSpPr>
          <p:nvPr>
            <p:ph type="ctrTitle"/>
          </p:nvPr>
        </p:nvSpPr>
        <p:spPr>
          <a:xfrm>
            <a:off x="752784" y="253136"/>
            <a:ext cx="8797789" cy="2205259"/>
          </a:xfrm>
        </p:spPr>
        <p:txBody>
          <a:bodyPr>
            <a:noAutofit/>
          </a:bodyPr>
          <a:lstStyle>
            <a:lvl1pPr>
              <a:defRPr sz="7200">
                <a:solidFill>
                  <a:srgbClr val="FFFFFF"/>
                </a:solidFill>
              </a:defRPr>
            </a:lvl1pPr>
          </a:lstStyle>
          <a:p>
            <a:r>
              <a:rPr lang="nl-NL" dirty="0"/>
              <a:t>Titelstijl van model bewerken</a:t>
            </a:r>
          </a:p>
        </p:txBody>
      </p:sp>
      <p:sp>
        <p:nvSpPr>
          <p:cNvPr id="3" name="Subtitel 2"/>
          <p:cNvSpPr>
            <a:spLocks noGrp="1"/>
          </p:cNvSpPr>
          <p:nvPr>
            <p:ph type="subTitle" idx="1"/>
          </p:nvPr>
        </p:nvSpPr>
        <p:spPr>
          <a:xfrm>
            <a:off x="752784" y="2439519"/>
            <a:ext cx="5595491" cy="1752600"/>
          </a:xfrm>
        </p:spPr>
        <p:txBody>
          <a:bodyPr/>
          <a:lstStyle>
            <a:lvl1pPr marL="0" indent="0" algn="l">
              <a:buNone/>
              <a:defRPr sz="2667">
                <a:solidFill>
                  <a:srgbClr val="FFFFFF"/>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nl-NL" dirty="0"/>
              <a:t>Klik om de titelstijl van het model te bewerken</a:t>
            </a:r>
          </a:p>
        </p:txBody>
      </p:sp>
      <p:pic>
        <p:nvPicPr>
          <p:cNvPr id="11" name="Afbeelding 10" descr="UM40_RGB_B_blauw.png"/>
          <p:cNvPicPr>
            <a:picLocks noChangeAspect="1"/>
          </p:cNvPicPr>
          <p:nvPr userDrawn="1"/>
        </p:nvPicPr>
        <p:blipFill rotWithShape="1">
          <a:blip r:embed="rId3">
            <a:extLst>
              <a:ext uri="{28A0092B-C50C-407E-A947-70E740481C1C}">
                <a14:useLocalDpi xmlns:a14="http://schemas.microsoft.com/office/drawing/2010/main" val="0"/>
              </a:ext>
            </a:extLst>
          </a:blip>
          <a:srcRect r="20321"/>
          <a:stretch/>
        </p:blipFill>
        <p:spPr>
          <a:xfrm>
            <a:off x="480001" y="6174002"/>
            <a:ext cx="2120851" cy="509137"/>
          </a:xfrm>
          <a:prstGeom prst="rect">
            <a:avLst/>
          </a:prstGeom>
        </p:spPr>
      </p:pic>
      <p:pic>
        <p:nvPicPr>
          <p:cNvPr id="6" name="Picture 5"/>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698661" y="6333298"/>
            <a:ext cx="3888000" cy="190537"/>
          </a:xfrm>
          <a:prstGeom prst="rect">
            <a:avLst/>
          </a:prstGeom>
        </p:spPr>
      </p:pic>
    </p:spTree>
    <p:extLst>
      <p:ext uri="{BB962C8B-B14F-4D97-AF65-F5344CB8AC3E}">
        <p14:creationId xmlns:p14="http://schemas.microsoft.com/office/powerpoint/2010/main" val="28968117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slide + illustration">
    <p:bg>
      <p:bgPr>
        <a:solidFill>
          <a:schemeClr val="tx2"/>
        </a:solidFill>
        <a:effectLst/>
      </p:bgPr>
    </p:bg>
    <p:spTree>
      <p:nvGrpSpPr>
        <p:cNvPr id="1" name=""/>
        <p:cNvGrpSpPr/>
        <p:nvPr/>
      </p:nvGrpSpPr>
      <p:grpSpPr>
        <a:xfrm>
          <a:off x="0" y="0"/>
          <a:ext cx="0" cy="0"/>
          <a:chOff x="0" y="0"/>
          <a:chExt cx="0" cy="0"/>
        </a:xfrm>
      </p:grpSpPr>
      <p:sp>
        <p:nvSpPr>
          <p:cNvPr id="2" name="Titel 1"/>
          <p:cNvSpPr>
            <a:spLocks noGrp="1"/>
          </p:cNvSpPr>
          <p:nvPr>
            <p:ph type="ctrTitle"/>
          </p:nvPr>
        </p:nvSpPr>
        <p:spPr>
          <a:xfrm>
            <a:off x="752784" y="253136"/>
            <a:ext cx="8797789" cy="2205259"/>
          </a:xfrm>
        </p:spPr>
        <p:txBody>
          <a:bodyPr>
            <a:noAutofit/>
          </a:bodyPr>
          <a:lstStyle>
            <a:lvl1pPr>
              <a:defRPr sz="7200">
                <a:solidFill>
                  <a:srgbClr val="FFFFFF"/>
                </a:solidFill>
              </a:defRPr>
            </a:lvl1pPr>
          </a:lstStyle>
          <a:p>
            <a:r>
              <a:rPr lang="nl-NL" dirty="0"/>
              <a:t>Titelstijl van model bewerken</a:t>
            </a:r>
          </a:p>
        </p:txBody>
      </p:sp>
      <p:sp>
        <p:nvSpPr>
          <p:cNvPr id="3" name="Subtitel 2"/>
          <p:cNvSpPr>
            <a:spLocks noGrp="1"/>
          </p:cNvSpPr>
          <p:nvPr>
            <p:ph type="subTitle" idx="1"/>
          </p:nvPr>
        </p:nvSpPr>
        <p:spPr>
          <a:xfrm>
            <a:off x="752784" y="2439519"/>
            <a:ext cx="5595491" cy="1752600"/>
          </a:xfrm>
        </p:spPr>
        <p:txBody>
          <a:bodyPr/>
          <a:lstStyle>
            <a:lvl1pPr marL="0" indent="0" algn="l">
              <a:buNone/>
              <a:defRPr sz="2667">
                <a:solidFill>
                  <a:srgbClr val="FFFFFF"/>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nl-NL" dirty="0"/>
              <a:t>Klik om de titelstijl van het model te bewerken</a:t>
            </a:r>
          </a:p>
        </p:txBody>
      </p:sp>
      <p:pic>
        <p:nvPicPr>
          <p:cNvPr id="11" name="Afbeelding 10" descr="UM40_RGB_B_blauw.png"/>
          <p:cNvPicPr>
            <a:picLocks noChangeAspect="1"/>
          </p:cNvPicPr>
          <p:nvPr userDrawn="1"/>
        </p:nvPicPr>
        <p:blipFill rotWithShape="1">
          <a:blip r:embed="rId2">
            <a:extLst>
              <a:ext uri="{28A0092B-C50C-407E-A947-70E740481C1C}">
                <a14:useLocalDpi xmlns:a14="http://schemas.microsoft.com/office/drawing/2010/main" val="0"/>
              </a:ext>
            </a:extLst>
          </a:blip>
          <a:srcRect r="20321"/>
          <a:stretch/>
        </p:blipFill>
        <p:spPr>
          <a:xfrm>
            <a:off x="480001" y="6174002"/>
            <a:ext cx="2120851" cy="509137"/>
          </a:xfrm>
          <a:prstGeom prst="rect">
            <a:avLst/>
          </a:prstGeom>
        </p:spPr>
      </p:pic>
      <p:pic>
        <p:nvPicPr>
          <p:cNvPr id="5" name="Afbeelding 4" descr="Future look.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195318" y="2513330"/>
            <a:ext cx="4710511" cy="4349289"/>
          </a:xfrm>
          <a:prstGeom prst="rect">
            <a:avLst/>
          </a:prstGeom>
        </p:spPr>
      </p:pic>
      <p:pic>
        <p:nvPicPr>
          <p:cNvPr id="6" name="Picture 5"/>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698661" y="6333298"/>
            <a:ext cx="3888000" cy="190537"/>
          </a:xfrm>
          <a:prstGeom prst="rect">
            <a:avLst/>
          </a:prstGeom>
        </p:spPr>
      </p:pic>
    </p:spTree>
    <p:extLst>
      <p:ext uri="{BB962C8B-B14F-4D97-AF65-F5344CB8AC3E}">
        <p14:creationId xmlns:p14="http://schemas.microsoft.com/office/powerpoint/2010/main" val="18044773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1_Title slide light blu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el 1"/>
          <p:cNvSpPr>
            <a:spLocks noGrp="1"/>
          </p:cNvSpPr>
          <p:nvPr>
            <p:ph type="ctrTitle"/>
          </p:nvPr>
        </p:nvSpPr>
        <p:spPr>
          <a:xfrm>
            <a:off x="752784" y="253136"/>
            <a:ext cx="8797789" cy="2205259"/>
          </a:xfrm>
        </p:spPr>
        <p:txBody>
          <a:bodyPr>
            <a:noAutofit/>
          </a:bodyPr>
          <a:lstStyle>
            <a:lvl1pPr>
              <a:defRPr sz="7200">
                <a:solidFill>
                  <a:srgbClr val="FFFFFF"/>
                </a:solidFill>
              </a:defRPr>
            </a:lvl1pPr>
          </a:lstStyle>
          <a:p>
            <a:r>
              <a:rPr lang="nl-NL" dirty="0"/>
              <a:t>Titelstijl van model bewerken</a:t>
            </a:r>
          </a:p>
        </p:txBody>
      </p:sp>
      <p:sp>
        <p:nvSpPr>
          <p:cNvPr id="3" name="Subtitel 2"/>
          <p:cNvSpPr>
            <a:spLocks noGrp="1"/>
          </p:cNvSpPr>
          <p:nvPr>
            <p:ph type="subTitle" idx="1"/>
          </p:nvPr>
        </p:nvSpPr>
        <p:spPr>
          <a:xfrm>
            <a:off x="752784" y="2439519"/>
            <a:ext cx="5595491" cy="1752600"/>
          </a:xfrm>
        </p:spPr>
        <p:txBody>
          <a:bodyPr/>
          <a:lstStyle>
            <a:lvl1pPr marL="0" indent="0" algn="l">
              <a:buNone/>
              <a:defRPr sz="2667">
                <a:solidFill>
                  <a:srgbClr val="FFFFFF"/>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nl-NL" dirty="0"/>
              <a:t>Klik om de titelstijl van het model te bewerken</a:t>
            </a:r>
          </a:p>
        </p:txBody>
      </p:sp>
      <p:pic>
        <p:nvPicPr>
          <p:cNvPr id="6" name="Afbeelding 6" descr="UM40_RGB_B_diap.png"/>
          <p:cNvPicPr>
            <a:picLocks noChangeAspect="1"/>
          </p:cNvPicPr>
          <p:nvPr userDrawn="1"/>
        </p:nvPicPr>
        <p:blipFill rotWithShape="1">
          <a:blip r:embed="rId3">
            <a:extLst>
              <a:ext uri="{28A0092B-C50C-407E-A947-70E740481C1C}">
                <a14:useLocalDpi xmlns:a14="http://schemas.microsoft.com/office/drawing/2010/main" val="0"/>
              </a:ext>
            </a:extLst>
          </a:blip>
          <a:srcRect r="20321"/>
          <a:stretch/>
        </p:blipFill>
        <p:spPr>
          <a:xfrm>
            <a:off x="480001" y="6174000"/>
            <a:ext cx="2120851" cy="509137"/>
          </a:xfrm>
          <a:prstGeom prst="rect">
            <a:avLst/>
          </a:prstGeom>
        </p:spPr>
      </p:pic>
      <p:pic>
        <p:nvPicPr>
          <p:cNvPr id="7" name="Picture 6"/>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698661" y="6333298"/>
            <a:ext cx="3888000" cy="190537"/>
          </a:xfrm>
          <a:prstGeom prst="rect">
            <a:avLst/>
          </a:prstGeom>
        </p:spPr>
      </p:pic>
    </p:spTree>
    <p:extLst>
      <p:ext uri="{BB962C8B-B14F-4D97-AF65-F5344CB8AC3E}">
        <p14:creationId xmlns:p14="http://schemas.microsoft.com/office/powerpoint/2010/main" val="16585256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Title slide photo Randwijc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el 1"/>
          <p:cNvSpPr>
            <a:spLocks noGrp="1"/>
          </p:cNvSpPr>
          <p:nvPr>
            <p:ph type="ctrTitle"/>
          </p:nvPr>
        </p:nvSpPr>
        <p:spPr>
          <a:xfrm>
            <a:off x="752783" y="253136"/>
            <a:ext cx="9836193" cy="2205259"/>
          </a:xfrm>
        </p:spPr>
        <p:txBody>
          <a:bodyPr>
            <a:noAutofit/>
          </a:bodyPr>
          <a:lstStyle>
            <a:lvl1pPr>
              <a:defRPr sz="7200">
                <a:solidFill>
                  <a:srgbClr val="001A3B"/>
                </a:solidFill>
              </a:defRPr>
            </a:lvl1pPr>
          </a:lstStyle>
          <a:p>
            <a:r>
              <a:rPr lang="nl-NL" dirty="0"/>
              <a:t>Titelstijl van model bewerken</a:t>
            </a:r>
          </a:p>
        </p:txBody>
      </p:sp>
      <p:sp>
        <p:nvSpPr>
          <p:cNvPr id="3" name="Subtitel 2"/>
          <p:cNvSpPr>
            <a:spLocks noGrp="1"/>
          </p:cNvSpPr>
          <p:nvPr>
            <p:ph type="subTitle" idx="1"/>
          </p:nvPr>
        </p:nvSpPr>
        <p:spPr>
          <a:xfrm>
            <a:off x="752784" y="2439519"/>
            <a:ext cx="5595491" cy="1752600"/>
          </a:xfrm>
        </p:spPr>
        <p:txBody>
          <a:bodyPr/>
          <a:lstStyle>
            <a:lvl1pPr marL="0" indent="0" algn="l">
              <a:buNone/>
              <a:defRPr sz="2667">
                <a:solidFill>
                  <a:srgbClr val="001A3B"/>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nl-NL" dirty="0"/>
              <a:t>Klik om de titelstijl van het model te bewerken</a:t>
            </a:r>
          </a:p>
        </p:txBody>
      </p:sp>
      <p:pic>
        <p:nvPicPr>
          <p:cNvPr id="6" name="Afbeelding 10" descr="UM40_RGB_B_blauw.png"/>
          <p:cNvPicPr>
            <a:picLocks noChangeAspect="1"/>
          </p:cNvPicPr>
          <p:nvPr userDrawn="1"/>
        </p:nvPicPr>
        <p:blipFill rotWithShape="1">
          <a:blip r:embed="rId3">
            <a:extLst>
              <a:ext uri="{28A0092B-C50C-407E-A947-70E740481C1C}">
                <a14:useLocalDpi xmlns:a14="http://schemas.microsoft.com/office/drawing/2010/main" val="0"/>
              </a:ext>
            </a:extLst>
          </a:blip>
          <a:srcRect r="20321"/>
          <a:stretch/>
        </p:blipFill>
        <p:spPr>
          <a:xfrm>
            <a:off x="480001" y="6174002"/>
            <a:ext cx="2120851" cy="509137"/>
          </a:xfrm>
          <a:prstGeom prst="rect">
            <a:avLst/>
          </a:prstGeom>
        </p:spPr>
      </p:pic>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698661" y="6333298"/>
            <a:ext cx="3888000" cy="190537"/>
          </a:xfrm>
          <a:prstGeom prst="rect">
            <a:avLst/>
          </a:prstGeom>
        </p:spPr>
      </p:pic>
    </p:spTree>
    <p:extLst>
      <p:ext uri="{BB962C8B-B14F-4D97-AF65-F5344CB8AC3E}">
        <p14:creationId xmlns:p14="http://schemas.microsoft.com/office/powerpoint/2010/main" val="18985238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1_Title slide photo Randwijc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el 1"/>
          <p:cNvSpPr>
            <a:spLocks noGrp="1"/>
          </p:cNvSpPr>
          <p:nvPr>
            <p:ph type="ctrTitle"/>
          </p:nvPr>
        </p:nvSpPr>
        <p:spPr>
          <a:xfrm>
            <a:off x="752783" y="253136"/>
            <a:ext cx="9836193" cy="2205259"/>
          </a:xfrm>
        </p:spPr>
        <p:txBody>
          <a:bodyPr>
            <a:noAutofit/>
          </a:bodyPr>
          <a:lstStyle>
            <a:lvl1pPr>
              <a:defRPr sz="7200">
                <a:solidFill>
                  <a:srgbClr val="001A3B"/>
                </a:solidFill>
              </a:defRPr>
            </a:lvl1pPr>
          </a:lstStyle>
          <a:p>
            <a:r>
              <a:rPr lang="nl-NL" dirty="0"/>
              <a:t>Titelstijl van model bewerken</a:t>
            </a:r>
          </a:p>
        </p:txBody>
      </p:sp>
      <p:sp>
        <p:nvSpPr>
          <p:cNvPr id="3" name="Subtitel 2"/>
          <p:cNvSpPr>
            <a:spLocks noGrp="1"/>
          </p:cNvSpPr>
          <p:nvPr>
            <p:ph type="subTitle" idx="1"/>
          </p:nvPr>
        </p:nvSpPr>
        <p:spPr>
          <a:xfrm>
            <a:off x="752784" y="2439519"/>
            <a:ext cx="5595491" cy="1752600"/>
          </a:xfrm>
        </p:spPr>
        <p:txBody>
          <a:bodyPr/>
          <a:lstStyle>
            <a:lvl1pPr marL="0" indent="0" algn="l">
              <a:buNone/>
              <a:defRPr sz="2667">
                <a:solidFill>
                  <a:srgbClr val="001A3B"/>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nl-NL" dirty="0"/>
              <a:t>Klik om de titelstijl van het model te bewerken</a:t>
            </a:r>
          </a:p>
        </p:txBody>
      </p:sp>
      <p:pic>
        <p:nvPicPr>
          <p:cNvPr id="6" name="Afbeelding 10" descr="UM40_RGB_B_blauw.png"/>
          <p:cNvPicPr>
            <a:picLocks noChangeAspect="1"/>
          </p:cNvPicPr>
          <p:nvPr userDrawn="1"/>
        </p:nvPicPr>
        <p:blipFill rotWithShape="1">
          <a:blip r:embed="rId3">
            <a:extLst>
              <a:ext uri="{28A0092B-C50C-407E-A947-70E740481C1C}">
                <a14:useLocalDpi xmlns:a14="http://schemas.microsoft.com/office/drawing/2010/main" val="0"/>
              </a:ext>
            </a:extLst>
          </a:blip>
          <a:srcRect r="20321"/>
          <a:stretch/>
        </p:blipFill>
        <p:spPr>
          <a:xfrm>
            <a:off x="480001" y="6174002"/>
            <a:ext cx="2120851" cy="509137"/>
          </a:xfrm>
          <a:prstGeom prst="rect">
            <a:avLst/>
          </a:prstGeom>
        </p:spPr>
      </p:pic>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698661" y="6333298"/>
            <a:ext cx="3888000" cy="190537"/>
          </a:xfrm>
          <a:prstGeom prst="rect">
            <a:avLst/>
          </a:prstGeom>
        </p:spPr>
      </p:pic>
    </p:spTree>
    <p:extLst>
      <p:ext uri="{BB962C8B-B14F-4D97-AF65-F5344CB8AC3E}">
        <p14:creationId xmlns:p14="http://schemas.microsoft.com/office/powerpoint/2010/main" val="3832773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dark blue">
    <p:bg>
      <p:bgPr>
        <a:solidFill>
          <a:schemeClr val="tx1"/>
        </a:solidFill>
        <a:effectLst/>
      </p:bgPr>
    </p:bg>
    <p:spTree>
      <p:nvGrpSpPr>
        <p:cNvPr id="1" name=""/>
        <p:cNvGrpSpPr/>
        <p:nvPr/>
      </p:nvGrpSpPr>
      <p:grpSpPr>
        <a:xfrm>
          <a:off x="0" y="0"/>
          <a:ext cx="0" cy="0"/>
          <a:chOff x="0" y="0"/>
          <a:chExt cx="0" cy="0"/>
        </a:xfrm>
      </p:grpSpPr>
      <p:pic>
        <p:nvPicPr>
          <p:cNvPr id="9" name="Afbeelding 8" descr="UM40_RGB_B_diap.png"/>
          <p:cNvPicPr>
            <a:picLocks noChangeAspect="1"/>
          </p:cNvPicPr>
          <p:nvPr userDrawn="1"/>
        </p:nvPicPr>
        <p:blipFill rotWithShape="1">
          <a:blip r:embed="rId2">
            <a:extLst>
              <a:ext uri="{28A0092B-C50C-407E-A947-70E740481C1C}">
                <a14:useLocalDpi xmlns:a14="http://schemas.microsoft.com/office/drawing/2010/main" val="0"/>
              </a:ext>
            </a:extLst>
          </a:blip>
          <a:srcRect r="20321"/>
          <a:stretch/>
        </p:blipFill>
        <p:spPr>
          <a:xfrm>
            <a:off x="480001" y="6174000"/>
            <a:ext cx="2120851" cy="509137"/>
          </a:xfrm>
          <a:prstGeom prst="rect">
            <a:avLst/>
          </a:prstGeom>
        </p:spPr>
      </p:pic>
      <p:sp>
        <p:nvSpPr>
          <p:cNvPr id="6" name="Titel 1"/>
          <p:cNvSpPr>
            <a:spLocks noGrp="1"/>
          </p:cNvSpPr>
          <p:nvPr>
            <p:ph type="ctrTitle"/>
          </p:nvPr>
        </p:nvSpPr>
        <p:spPr>
          <a:xfrm>
            <a:off x="752784" y="253136"/>
            <a:ext cx="8797789" cy="2205259"/>
          </a:xfrm>
        </p:spPr>
        <p:txBody>
          <a:bodyPr>
            <a:noAutofit/>
          </a:bodyPr>
          <a:lstStyle>
            <a:lvl1pPr>
              <a:defRPr sz="7200">
                <a:solidFill>
                  <a:srgbClr val="FFFFFF"/>
                </a:solidFill>
              </a:defRPr>
            </a:lvl1pPr>
          </a:lstStyle>
          <a:p>
            <a:r>
              <a:rPr lang="nl-NL" dirty="0"/>
              <a:t>Titelstijl van model bewerken</a:t>
            </a:r>
          </a:p>
        </p:txBody>
      </p:sp>
      <p:sp>
        <p:nvSpPr>
          <p:cNvPr id="7" name="Subtitel 2"/>
          <p:cNvSpPr>
            <a:spLocks noGrp="1"/>
          </p:cNvSpPr>
          <p:nvPr>
            <p:ph type="subTitle" idx="1"/>
          </p:nvPr>
        </p:nvSpPr>
        <p:spPr>
          <a:xfrm>
            <a:off x="752784" y="2439519"/>
            <a:ext cx="5595491" cy="1752600"/>
          </a:xfrm>
        </p:spPr>
        <p:txBody>
          <a:bodyPr/>
          <a:lstStyle>
            <a:lvl1pPr marL="0" indent="0" algn="l">
              <a:buNone/>
              <a:defRPr sz="2667">
                <a:solidFill>
                  <a:srgbClr val="FFFFFF"/>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nl-NL" dirty="0"/>
              <a:t>Klik om de titelstijl van het model te bewerken</a:t>
            </a:r>
          </a:p>
        </p:txBody>
      </p:sp>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698661" y="6333298"/>
            <a:ext cx="3888000" cy="190537"/>
          </a:xfrm>
          <a:prstGeom prst="rect">
            <a:avLst/>
          </a:prstGeom>
        </p:spPr>
      </p:pic>
    </p:spTree>
    <p:extLst>
      <p:ext uri="{BB962C8B-B14F-4D97-AF65-F5344CB8AC3E}">
        <p14:creationId xmlns:p14="http://schemas.microsoft.com/office/powerpoint/2010/main" val="11895722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itle slide dark blue">
    <p:bg>
      <p:bgPr>
        <a:solidFill>
          <a:schemeClr val="tx1"/>
        </a:solidFill>
        <a:effectLst/>
      </p:bgPr>
    </p:bg>
    <p:spTree>
      <p:nvGrpSpPr>
        <p:cNvPr id="1" name=""/>
        <p:cNvGrpSpPr/>
        <p:nvPr/>
      </p:nvGrpSpPr>
      <p:grpSpPr>
        <a:xfrm>
          <a:off x="0" y="0"/>
          <a:ext cx="0" cy="0"/>
          <a:chOff x="0" y="0"/>
          <a:chExt cx="0" cy="0"/>
        </a:xfrm>
      </p:grpSpPr>
      <p:pic>
        <p:nvPicPr>
          <p:cNvPr id="9" name="Afbeelding 8" descr="UM40_RGB_B_diap.png"/>
          <p:cNvPicPr>
            <a:picLocks noChangeAspect="1"/>
          </p:cNvPicPr>
          <p:nvPr userDrawn="1"/>
        </p:nvPicPr>
        <p:blipFill rotWithShape="1">
          <a:blip r:embed="rId2">
            <a:extLst>
              <a:ext uri="{28A0092B-C50C-407E-A947-70E740481C1C}">
                <a14:useLocalDpi xmlns:a14="http://schemas.microsoft.com/office/drawing/2010/main" val="0"/>
              </a:ext>
            </a:extLst>
          </a:blip>
          <a:srcRect r="20321"/>
          <a:stretch/>
        </p:blipFill>
        <p:spPr>
          <a:xfrm>
            <a:off x="480001" y="6174000"/>
            <a:ext cx="2120851" cy="509137"/>
          </a:xfrm>
          <a:prstGeom prst="rect">
            <a:avLst/>
          </a:prstGeom>
        </p:spPr>
      </p:pic>
      <p:sp>
        <p:nvSpPr>
          <p:cNvPr id="6" name="Titel 1"/>
          <p:cNvSpPr>
            <a:spLocks noGrp="1"/>
          </p:cNvSpPr>
          <p:nvPr>
            <p:ph type="ctrTitle"/>
          </p:nvPr>
        </p:nvSpPr>
        <p:spPr>
          <a:xfrm>
            <a:off x="752784" y="253136"/>
            <a:ext cx="8797789" cy="2205259"/>
          </a:xfrm>
        </p:spPr>
        <p:txBody>
          <a:bodyPr>
            <a:noAutofit/>
          </a:bodyPr>
          <a:lstStyle>
            <a:lvl1pPr>
              <a:defRPr sz="7200">
                <a:solidFill>
                  <a:srgbClr val="FFFFFF"/>
                </a:solidFill>
              </a:defRPr>
            </a:lvl1pPr>
          </a:lstStyle>
          <a:p>
            <a:r>
              <a:rPr lang="nl-NL" dirty="0"/>
              <a:t>Titelstijl van model bewerken</a:t>
            </a:r>
          </a:p>
        </p:txBody>
      </p:sp>
      <p:sp>
        <p:nvSpPr>
          <p:cNvPr id="7" name="Subtitel 2"/>
          <p:cNvSpPr>
            <a:spLocks noGrp="1"/>
          </p:cNvSpPr>
          <p:nvPr>
            <p:ph type="subTitle" idx="1"/>
          </p:nvPr>
        </p:nvSpPr>
        <p:spPr>
          <a:xfrm>
            <a:off x="752784" y="2439519"/>
            <a:ext cx="5595491" cy="1752600"/>
          </a:xfrm>
        </p:spPr>
        <p:txBody>
          <a:bodyPr/>
          <a:lstStyle>
            <a:lvl1pPr marL="0" indent="0" algn="l">
              <a:buNone/>
              <a:defRPr sz="2667">
                <a:solidFill>
                  <a:srgbClr val="FFFFFF"/>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nl-NL" dirty="0"/>
              <a:t>Klik om de titelstijl van het model te bewerken</a:t>
            </a:r>
          </a:p>
        </p:txBody>
      </p:sp>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698661" y="6333298"/>
            <a:ext cx="3888000" cy="190537"/>
          </a:xfrm>
          <a:prstGeom prst="rect">
            <a:avLst/>
          </a:prstGeom>
        </p:spPr>
      </p:pic>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126929" y="3030584"/>
            <a:ext cx="6065071" cy="4020392"/>
          </a:xfrm>
          <a:prstGeom prst="rect">
            <a:avLst/>
          </a:prstGeom>
        </p:spPr>
      </p:pic>
    </p:spTree>
    <p:extLst>
      <p:ext uri="{BB962C8B-B14F-4D97-AF65-F5344CB8AC3E}">
        <p14:creationId xmlns:p14="http://schemas.microsoft.com/office/powerpoint/2010/main" val="27166444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orange">
    <p:bg>
      <p:bgPr>
        <a:solidFill>
          <a:schemeClr val="accent1"/>
        </a:solidFill>
        <a:effectLst/>
      </p:bgPr>
    </p:bg>
    <p:spTree>
      <p:nvGrpSpPr>
        <p:cNvPr id="1" name=""/>
        <p:cNvGrpSpPr/>
        <p:nvPr/>
      </p:nvGrpSpPr>
      <p:grpSpPr>
        <a:xfrm>
          <a:off x="0" y="0"/>
          <a:ext cx="0" cy="0"/>
          <a:chOff x="0" y="0"/>
          <a:chExt cx="0" cy="0"/>
        </a:xfrm>
      </p:grpSpPr>
      <p:pic>
        <p:nvPicPr>
          <p:cNvPr id="6" name="Afbeelding 5" descr="UM40_RGB_B_diap.png"/>
          <p:cNvPicPr>
            <a:picLocks noChangeAspect="1"/>
          </p:cNvPicPr>
          <p:nvPr userDrawn="1"/>
        </p:nvPicPr>
        <p:blipFill rotWithShape="1">
          <a:blip r:embed="rId2">
            <a:extLst>
              <a:ext uri="{28A0092B-C50C-407E-A947-70E740481C1C}">
                <a14:useLocalDpi xmlns:a14="http://schemas.microsoft.com/office/drawing/2010/main" val="0"/>
              </a:ext>
            </a:extLst>
          </a:blip>
          <a:srcRect r="20930"/>
          <a:stretch/>
        </p:blipFill>
        <p:spPr>
          <a:xfrm>
            <a:off x="480001" y="6174000"/>
            <a:ext cx="2104645" cy="509137"/>
          </a:xfrm>
          <a:prstGeom prst="rect">
            <a:avLst/>
          </a:prstGeom>
        </p:spPr>
      </p:pic>
      <p:sp>
        <p:nvSpPr>
          <p:cNvPr id="7" name="Titel 1"/>
          <p:cNvSpPr>
            <a:spLocks noGrp="1"/>
          </p:cNvSpPr>
          <p:nvPr>
            <p:ph type="ctrTitle"/>
          </p:nvPr>
        </p:nvSpPr>
        <p:spPr>
          <a:xfrm>
            <a:off x="752784" y="253136"/>
            <a:ext cx="8797789" cy="2205259"/>
          </a:xfrm>
        </p:spPr>
        <p:txBody>
          <a:bodyPr>
            <a:noAutofit/>
          </a:bodyPr>
          <a:lstStyle>
            <a:lvl1pPr>
              <a:defRPr sz="7200">
                <a:solidFill>
                  <a:srgbClr val="FFFFFF"/>
                </a:solidFill>
              </a:defRPr>
            </a:lvl1pPr>
          </a:lstStyle>
          <a:p>
            <a:r>
              <a:rPr lang="nl-NL" dirty="0"/>
              <a:t>Titelstijl van model bewerken</a:t>
            </a:r>
          </a:p>
        </p:txBody>
      </p:sp>
      <p:sp>
        <p:nvSpPr>
          <p:cNvPr id="8" name="Subtitel 2"/>
          <p:cNvSpPr>
            <a:spLocks noGrp="1"/>
          </p:cNvSpPr>
          <p:nvPr>
            <p:ph type="subTitle" idx="1"/>
          </p:nvPr>
        </p:nvSpPr>
        <p:spPr>
          <a:xfrm>
            <a:off x="752784" y="2439519"/>
            <a:ext cx="5595491" cy="1752600"/>
          </a:xfrm>
        </p:spPr>
        <p:txBody>
          <a:bodyPr/>
          <a:lstStyle>
            <a:lvl1pPr marL="0" indent="0" algn="l">
              <a:buNone/>
              <a:defRPr sz="2667">
                <a:solidFill>
                  <a:srgbClr val="FFFFFF"/>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nl-NL" dirty="0"/>
              <a:t>Klik om de titelstijl van het model te bewerken</a:t>
            </a:r>
          </a:p>
        </p:txBody>
      </p:sp>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698661" y="6333298"/>
            <a:ext cx="3888000" cy="190537"/>
          </a:xfrm>
          <a:prstGeom prst="rect">
            <a:avLst/>
          </a:prstGeom>
        </p:spPr>
      </p:pic>
    </p:spTree>
    <p:extLst>
      <p:ext uri="{BB962C8B-B14F-4D97-AF65-F5344CB8AC3E}">
        <p14:creationId xmlns:p14="http://schemas.microsoft.com/office/powerpoint/2010/main" val="32814253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titel 1"/>
          <p:cNvSpPr>
            <a:spLocks noGrp="1"/>
          </p:cNvSpPr>
          <p:nvPr>
            <p:ph type="title"/>
          </p:nvPr>
        </p:nvSpPr>
        <p:spPr>
          <a:xfrm>
            <a:off x="480001" y="414260"/>
            <a:ext cx="11102399" cy="756000"/>
          </a:xfrm>
          <a:prstGeom prst="rect">
            <a:avLst/>
          </a:prstGeom>
        </p:spPr>
        <p:txBody>
          <a:bodyPr vert="horz" lIns="0" tIns="0" rIns="0" bIns="0" rtlCol="0" anchor="t" anchorCtr="0">
            <a:normAutofit/>
          </a:bodyPr>
          <a:lstStyle/>
          <a:p>
            <a:r>
              <a:rPr lang="nl-NL" dirty="0"/>
              <a:t>Titelstijl van model bewerken</a:t>
            </a:r>
          </a:p>
        </p:txBody>
      </p:sp>
      <p:sp>
        <p:nvSpPr>
          <p:cNvPr id="3" name="Tijdelijke aanduiding voor tekst 2"/>
          <p:cNvSpPr>
            <a:spLocks noGrp="1"/>
          </p:cNvSpPr>
          <p:nvPr>
            <p:ph type="body" idx="1"/>
          </p:nvPr>
        </p:nvSpPr>
        <p:spPr>
          <a:xfrm>
            <a:off x="480001" y="1296000"/>
            <a:ext cx="11102399" cy="4445149"/>
          </a:xfrm>
          <a:prstGeom prst="rect">
            <a:avLst/>
          </a:prstGeom>
        </p:spPr>
        <p:txBody>
          <a:bodyPr vert="horz" lIns="0" tIns="0" rIns="0" bIns="0" rtlCol="0">
            <a:noAutofit/>
          </a:bodyPr>
          <a:lstStyle/>
          <a:p>
            <a:pPr lvl="0"/>
            <a:r>
              <a:rPr lang="nl-NL" dirty="0"/>
              <a:t>Klik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4" name="Tijdelijke aanduiding voor datum 3"/>
          <p:cNvSpPr>
            <a:spLocks noGrp="1"/>
          </p:cNvSpPr>
          <p:nvPr>
            <p:ph type="dt" sz="half" idx="2"/>
          </p:nvPr>
        </p:nvSpPr>
        <p:spPr>
          <a:xfrm>
            <a:off x="4312625" y="6318628"/>
            <a:ext cx="1219287" cy="365125"/>
          </a:xfrm>
          <a:prstGeom prst="rect">
            <a:avLst/>
          </a:prstGeom>
        </p:spPr>
        <p:txBody>
          <a:bodyPr vert="horz" lIns="0" tIns="0" rIns="0" bIns="0" rtlCol="0" anchor="t" anchorCtr="0"/>
          <a:lstStyle>
            <a:lvl1pPr algn="r">
              <a:defRPr sz="1333">
                <a:solidFill>
                  <a:schemeClr val="tx1"/>
                </a:solidFill>
                <a:latin typeface="+mj-lt"/>
                <a:cs typeface="Verdana"/>
              </a:defRPr>
            </a:lvl1pPr>
          </a:lstStyle>
          <a:p>
            <a:endParaRPr lang="nl-NL" dirty="0"/>
          </a:p>
        </p:txBody>
      </p:sp>
      <p:sp>
        <p:nvSpPr>
          <p:cNvPr id="5" name="Tijdelijke aanduiding voor voettekst 4"/>
          <p:cNvSpPr>
            <a:spLocks noGrp="1"/>
          </p:cNvSpPr>
          <p:nvPr>
            <p:ph type="ftr" sz="quarter" idx="3"/>
          </p:nvPr>
        </p:nvSpPr>
        <p:spPr>
          <a:xfrm>
            <a:off x="5697661" y="6318628"/>
            <a:ext cx="5303544" cy="365125"/>
          </a:xfrm>
          <a:prstGeom prst="rect">
            <a:avLst/>
          </a:prstGeom>
        </p:spPr>
        <p:txBody>
          <a:bodyPr vert="horz" lIns="0" tIns="0" rIns="0" bIns="0" rtlCol="0" anchor="t" anchorCtr="0"/>
          <a:lstStyle>
            <a:lvl1pPr algn="r">
              <a:defRPr sz="1333">
                <a:solidFill>
                  <a:schemeClr val="tx1"/>
                </a:solidFill>
                <a:latin typeface="+mn-lt"/>
                <a:cs typeface="Verdana"/>
              </a:defRPr>
            </a:lvl1pPr>
          </a:lstStyle>
          <a:p>
            <a:endParaRPr lang="nl-NL" dirty="0"/>
          </a:p>
        </p:txBody>
      </p:sp>
      <p:sp>
        <p:nvSpPr>
          <p:cNvPr id="6" name="Tijdelijke aanduiding voor dianummer 5"/>
          <p:cNvSpPr>
            <a:spLocks noGrp="1"/>
          </p:cNvSpPr>
          <p:nvPr>
            <p:ph type="sldNum" sz="quarter" idx="4"/>
          </p:nvPr>
        </p:nvSpPr>
        <p:spPr>
          <a:xfrm>
            <a:off x="11088190" y="6318400"/>
            <a:ext cx="494209" cy="365125"/>
          </a:xfrm>
          <a:prstGeom prst="rect">
            <a:avLst/>
          </a:prstGeom>
        </p:spPr>
        <p:txBody>
          <a:bodyPr vert="horz" lIns="0" tIns="0" rIns="0" bIns="0" rtlCol="0" anchor="t" anchorCtr="0"/>
          <a:lstStyle>
            <a:lvl1pPr algn="r">
              <a:defRPr sz="1333">
                <a:solidFill>
                  <a:schemeClr val="tx1"/>
                </a:solidFill>
                <a:latin typeface="+mn-lt"/>
                <a:cs typeface="Verdana"/>
              </a:defRPr>
            </a:lvl1pPr>
          </a:lstStyle>
          <a:p>
            <a:fld id="{09B7AD4A-C94A-7B42-9E17-606C7F366C4B}" type="slidenum">
              <a:rPr lang="nl-NL" smtClean="0"/>
              <a:pPr/>
              <a:t>‹#›</a:t>
            </a:fld>
            <a:endParaRPr lang="nl-NL" dirty="0"/>
          </a:p>
        </p:txBody>
      </p:sp>
    </p:spTree>
    <p:extLst>
      <p:ext uri="{BB962C8B-B14F-4D97-AF65-F5344CB8AC3E}">
        <p14:creationId xmlns:p14="http://schemas.microsoft.com/office/powerpoint/2010/main" val="54033937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hf sldNum="0" hdr="0" ftr="0" dt="0"/>
  <p:txStyles>
    <p:titleStyle>
      <a:lvl1pPr algn="l" defTabSz="609585" rtl="0" eaLnBrk="1" latinLnBrk="0" hangingPunct="1">
        <a:spcBef>
          <a:spcPct val="0"/>
        </a:spcBef>
        <a:buNone/>
        <a:defRPr sz="4267" b="1" kern="1200">
          <a:solidFill>
            <a:schemeClr val="tx2"/>
          </a:solidFill>
          <a:latin typeface="+mj-lt"/>
          <a:ea typeface="+mj-ea"/>
          <a:cs typeface="Verdana"/>
        </a:defRPr>
      </a:lvl1pPr>
    </p:titleStyle>
    <p:bodyStyle>
      <a:lvl1pPr marL="457189" indent="-457189" algn="l" defTabSz="609585" rtl="0" eaLnBrk="1" latinLnBrk="0" hangingPunct="1">
        <a:spcBef>
          <a:spcPts val="0"/>
        </a:spcBef>
        <a:buFont typeface="Arial"/>
        <a:buChar char="•"/>
        <a:defRPr sz="4267" kern="1200">
          <a:solidFill>
            <a:schemeClr val="tx1"/>
          </a:solidFill>
          <a:latin typeface="+mj-lt"/>
          <a:ea typeface="+mn-ea"/>
          <a:cs typeface="Verdana"/>
        </a:defRPr>
      </a:lvl1pPr>
      <a:lvl2pPr marL="956709" indent="-478355" algn="l" defTabSz="609585" rtl="0" eaLnBrk="1" latinLnBrk="0" hangingPunct="1">
        <a:spcBef>
          <a:spcPts val="0"/>
        </a:spcBef>
        <a:buFont typeface="Lucida Grande"/>
        <a:buChar char="-"/>
        <a:defRPr sz="3733" kern="1200">
          <a:solidFill>
            <a:schemeClr val="tx1"/>
          </a:solidFill>
          <a:latin typeface="+mj-lt"/>
          <a:ea typeface="+mn-ea"/>
          <a:cs typeface="Verdana"/>
        </a:defRPr>
      </a:lvl2pPr>
      <a:lvl3pPr marL="1430831" indent="-476239" algn="l" defTabSz="609585" rtl="0" eaLnBrk="1" latinLnBrk="0" hangingPunct="1">
        <a:spcBef>
          <a:spcPts val="0"/>
        </a:spcBef>
        <a:buFont typeface="Lucida Grande"/>
        <a:buChar char="-"/>
        <a:defRPr sz="3200" kern="1200">
          <a:solidFill>
            <a:schemeClr val="tx1"/>
          </a:solidFill>
          <a:latin typeface="+mj-lt"/>
          <a:ea typeface="+mn-ea"/>
          <a:cs typeface="Verdana"/>
        </a:defRPr>
      </a:lvl3pPr>
      <a:lvl4pPr marL="1907070" indent="-474121" algn="l" defTabSz="609585" rtl="0" eaLnBrk="1" latinLnBrk="0" hangingPunct="1">
        <a:spcBef>
          <a:spcPts val="0"/>
        </a:spcBef>
        <a:buFont typeface="Lucida Grande"/>
        <a:buChar char="-"/>
        <a:defRPr sz="2667" kern="1200">
          <a:solidFill>
            <a:schemeClr val="tx1"/>
          </a:solidFill>
          <a:latin typeface="+mj-lt"/>
          <a:ea typeface="+mn-ea"/>
          <a:cs typeface="Verdana"/>
        </a:defRPr>
      </a:lvl4pPr>
      <a:lvl5pPr marL="2391774" indent="-480472" algn="l" defTabSz="609585" rtl="0" eaLnBrk="1" latinLnBrk="0" hangingPunct="1">
        <a:spcBef>
          <a:spcPts val="0"/>
        </a:spcBef>
        <a:buFont typeface="Lucida Grande"/>
        <a:buChar char="-"/>
        <a:defRPr sz="2667" kern="1200">
          <a:solidFill>
            <a:schemeClr val="tx1"/>
          </a:solidFill>
          <a:latin typeface="+mj-lt"/>
          <a:ea typeface="+mn-ea"/>
          <a:cs typeface="Verdana"/>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nl-NL"/>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xml"/><Relationship Id="rId1" Type="http://schemas.openxmlformats.org/officeDocument/2006/relationships/slideLayout" Target="../slideLayouts/slideLayout11.xml"/><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2" Type="http://schemas.openxmlformats.org/officeDocument/2006/relationships/image" Target="../media/image230.png"/><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xml"/><Relationship Id="rId1" Type="http://schemas.openxmlformats.org/officeDocument/2006/relationships/slideLayout" Target="../slideLayouts/slideLayout11.xml"/><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3" Type="http://schemas.microsoft.com/office/2011/relationships/webextension" Target="../webextensions/webextension1.xml"/><Relationship Id="rId2" Type="http://schemas.openxmlformats.org/officeDocument/2006/relationships/notesSlide" Target="../notesSlides/notesSlide4.xml"/><Relationship Id="rId1" Type="http://schemas.openxmlformats.org/officeDocument/2006/relationships/slideLayout" Target="../slideLayouts/slideLayout11.xml"/><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xml"/><Relationship Id="rId1" Type="http://schemas.openxmlformats.org/officeDocument/2006/relationships/slideLayout" Target="../slideLayouts/slideLayout11.xml"/><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1/relationships/webextension" Target="../webextensions/webextension2.xml"/><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www.tylervigen.com/spurious/correlation/5920_per-capita-consumption-of-margarine_correlates-with_the-divorce-rate-in-maine" TargetMode="External"/><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hyperlink" Target="https://tylervigen.com/spurious/correlation/image/5825_google-searches-for-taylor-swift_correlates-with_fossil-fuel-use-in-british-virgin-islands.png" TargetMode="External"/><Relationship Id="rId2" Type="http://schemas.openxmlformats.org/officeDocument/2006/relationships/image" Target="../media/image15.png"/><Relationship Id="rId1" Type="http://schemas.openxmlformats.org/officeDocument/2006/relationships/slideLayout" Target="../slideLayouts/slideLayout11.xml"/><Relationship Id="rId4" Type="http://schemas.openxmlformats.org/officeDocument/2006/relationships/image" Target="../media/image16.png"/></Relationships>
</file>

<file path=ppt/slides/_rels/slide4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47.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23.xml"/><Relationship Id="rId1" Type="http://schemas.openxmlformats.org/officeDocument/2006/relationships/slideLayout" Target="../slideLayouts/slideLayout1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1.xml"/></Relationships>
</file>

<file path=ppt/slides/_rels/slide4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5.xml"/><Relationship Id="rId1" Type="http://schemas.openxmlformats.org/officeDocument/2006/relationships/slideLayout" Target="../slideLayouts/slideLayout11.xml"/><Relationship Id="rId6" Type="http://schemas.openxmlformats.org/officeDocument/2006/relationships/hyperlink" Target="https://news.harvard.edu/gazette/story/2017/04/over-nearly-80-years-harvard-study-has-been-showing-how-to-live-a-healthy-and-happy-life/" TargetMode="External"/><Relationship Id="rId5" Type="http://schemas.openxmlformats.org/officeDocument/2006/relationships/hyperlink" Target="https://www.youtube.com/watch?v=8KkKuTCFvzI" TargetMode="External"/><Relationship Id="rId4" Type="http://schemas.openxmlformats.org/officeDocument/2006/relationships/image" Target="../media/image3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1.xml"/></Relationships>
</file>

<file path=ppt/slides/_rels/slide52.xml.rels><?xml version="1.0" encoding="UTF-8" standalone="yes"?>
<Relationships xmlns="http://schemas.openxmlformats.org/package/2006/relationships"><Relationship Id="rId3" Type="http://schemas.microsoft.com/office/2011/relationships/webextension" Target="../webextensions/webextension3.xml"/><Relationship Id="rId2" Type="http://schemas.openxmlformats.org/officeDocument/2006/relationships/notesSlide" Target="../notesSlides/notesSlide28.xml"/><Relationship Id="rId1" Type="http://schemas.openxmlformats.org/officeDocument/2006/relationships/slideLayout" Target="../slideLayouts/slideLayout11.xml"/><Relationship Id="rId4" Type="http://schemas.openxmlformats.org/officeDocument/2006/relationships/image" Target="../media/image35.png"/></Relationships>
</file>

<file path=ppt/slides/_rels/slide5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9.xml"/><Relationship Id="rId1" Type="http://schemas.openxmlformats.org/officeDocument/2006/relationships/slideLayout" Target="../slideLayouts/slideLayout11.xml"/></Relationships>
</file>

<file path=ppt/slides/_rels/slide54.xml.rels><?xml version="1.0" encoding="UTF-8" standalone="yes"?>
<Relationships xmlns="http://schemas.openxmlformats.org/package/2006/relationships"><Relationship Id="rId8" Type="http://schemas.openxmlformats.org/officeDocument/2006/relationships/diagramData" Target="../diagrams/data2.xml"/><Relationship Id="rId13" Type="http://schemas.openxmlformats.org/officeDocument/2006/relationships/diagramData" Target="../diagrams/data3.xml"/><Relationship Id="rId18" Type="http://schemas.openxmlformats.org/officeDocument/2006/relationships/image" Target="../media/image37.png"/><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17" Type="http://schemas.microsoft.com/office/2007/relationships/diagramDrawing" Target="../diagrams/drawing3.xml"/><Relationship Id="rId2" Type="http://schemas.openxmlformats.org/officeDocument/2006/relationships/notesSlide" Target="../notesSlides/notesSlide30.xml"/><Relationship Id="rId16" Type="http://schemas.openxmlformats.org/officeDocument/2006/relationships/diagramColors" Target="../diagrams/colors3.xml"/><Relationship Id="rId1" Type="http://schemas.openxmlformats.org/officeDocument/2006/relationships/slideLayout" Target="../slideLayouts/slideLayout11.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5" Type="http://schemas.openxmlformats.org/officeDocument/2006/relationships/diagramQuickStyle" Target="../diagrams/quickStyle3.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 Id="rId14" Type="http://schemas.openxmlformats.org/officeDocument/2006/relationships/diagramLayout" Target="../diagrams/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7.xml.rels><?xml version="1.0" encoding="UTF-8" standalone="yes"?>
<Relationships xmlns="http://schemas.openxmlformats.org/package/2006/relationships"><Relationship Id="rId3" Type="http://schemas.openxmlformats.org/officeDocument/2006/relationships/image" Target="../media/image35.png"/><Relationship Id="rId2" Type="http://schemas.microsoft.com/office/2011/relationships/webextension" Target="../webextensions/webextension4.xml"/><Relationship Id="rId1" Type="http://schemas.openxmlformats.org/officeDocument/2006/relationships/slideLayout" Target="../slideLayouts/slideLayout11.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1.xml"/></Relationships>
</file>

<file path=ppt/slides/_rels/slide59.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32.xml"/><Relationship Id="rId1" Type="http://schemas.openxmlformats.org/officeDocument/2006/relationships/slideLayout" Target="../slideLayouts/slideLayout11.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1.xml.rels><?xml version="1.0" encoding="UTF-8" standalone="yes"?>
<Relationships xmlns="http://schemas.openxmlformats.org/package/2006/relationships"><Relationship Id="rId3" Type="http://schemas.openxmlformats.org/officeDocument/2006/relationships/image" Target="../media/image35.png"/><Relationship Id="rId2" Type="http://schemas.microsoft.com/office/2011/relationships/webextension" Target="../webextensions/webextension5.xml"/><Relationship Id="rId1" Type="http://schemas.openxmlformats.org/officeDocument/2006/relationships/slideLayout" Target="../slideLayouts/slideLayout1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3.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11.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1.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1.xml"/></Relationships>
</file>

<file path=ppt/slides/_rels/slide6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5.xml"/><Relationship Id="rId1" Type="http://schemas.openxmlformats.org/officeDocument/2006/relationships/slideLayout" Target="../slideLayouts/slideLayout11.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9.png"/><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1.xml"/></Relationships>
</file>

<file path=ppt/slides/_rels/slide70.xml.rels><?xml version="1.0" encoding="UTF-8" standalone="yes"?>
<Relationships xmlns="http://schemas.openxmlformats.org/package/2006/relationships"><Relationship Id="rId2" Type="http://schemas.openxmlformats.org/officeDocument/2006/relationships/image" Target="../media/image40.gif"/><Relationship Id="rId1" Type="http://schemas.openxmlformats.org/officeDocument/2006/relationships/slideLayout" Target="../slideLayouts/slideLayout11.xml"/></Relationships>
</file>

<file path=ppt/slides/_rels/slide7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6.xml"/><Relationship Id="rId1" Type="http://schemas.openxmlformats.org/officeDocument/2006/relationships/slideLayout" Target="../slideLayouts/slideLayout11.xml"/></Relationships>
</file>

<file path=ppt/slides/_rels/slide7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1.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52784" y="253136"/>
            <a:ext cx="9247059" cy="2205259"/>
          </a:xfrm>
        </p:spPr>
        <p:txBody>
          <a:bodyPr/>
          <a:lstStyle/>
          <a:p>
            <a:r>
              <a:rPr lang="en-US" dirty="0"/>
              <a:t>BCS1520: Statistics</a:t>
            </a:r>
          </a:p>
        </p:txBody>
      </p:sp>
      <p:sp>
        <p:nvSpPr>
          <p:cNvPr id="3" name="Subtitle 2"/>
          <p:cNvSpPr>
            <a:spLocks noGrp="1"/>
          </p:cNvSpPr>
          <p:nvPr>
            <p:ph type="subTitle" idx="1"/>
          </p:nvPr>
        </p:nvSpPr>
        <p:spPr/>
        <p:txBody>
          <a:bodyPr/>
          <a:lstStyle/>
          <a:p>
            <a:r>
              <a:rPr lang="en-US" b="1" dirty="0"/>
              <a:t>Lecture 04: </a:t>
            </a:r>
          </a:p>
          <a:p>
            <a:r>
              <a:rPr lang="en-US" b="1" dirty="0"/>
              <a:t>Causality</a:t>
            </a:r>
          </a:p>
        </p:txBody>
      </p:sp>
    </p:spTree>
    <p:extLst>
      <p:ext uri="{BB962C8B-B14F-4D97-AF65-F5344CB8AC3E}">
        <p14:creationId xmlns:p14="http://schemas.microsoft.com/office/powerpoint/2010/main" val="1104675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CB2FB4-9A49-C56E-7628-5F0AC5F0E4B5}"/>
              </a:ext>
            </a:extLst>
          </p:cNvPr>
          <p:cNvSpPr>
            <a:spLocks noGrp="1"/>
          </p:cNvSpPr>
          <p:nvPr>
            <p:ph type="title"/>
          </p:nvPr>
        </p:nvSpPr>
        <p:spPr/>
        <p:txBody>
          <a:bodyPr/>
          <a:lstStyle/>
          <a:p>
            <a:r>
              <a:rPr lang="en-US" dirty="0"/>
              <a:t>Correlations</a:t>
            </a:r>
          </a:p>
        </p:txBody>
      </p:sp>
      <p:pic>
        <p:nvPicPr>
          <p:cNvPr id="5" name="Picture 4" descr="A diagram of a cluster of stars&#10;&#10;Description automatically generated with medium confidence">
            <a:extLst>
              <a:ext uri="{FF2B5EF4-FFF2-40B4-BE49-F238E27FC236}">
                <a16:creationId xmlns:a16="http://schemas.microsoft.com/office/drawing/2014/main" id="{2CAC7147-3CCB-A343-7082-28AF0FD8C4D8}"/>
              </a:ext>
            </a:extLst>
          </p:cNvPr>
          <p:cNvPicPr>
            <a:picLocks noChangeAspect="1"/>
          </p:cNvPicPr>
          <p:nvPr/>
        </p:nvPicPr>
        <p:blipFill>
          <a:blip r:embed="rId2"/>
          <a:stretch>
            <a:fillRect/>
          </a:stretch>
        </p:blipFill>
        <p:spPr>
          <a:xfrm>
            <a:off x="609600" y="1055960"/>
            <a:ext cx="9906000" cy="5201166"/>
          </a:xfrm>
          <a:prstGeom prst="rect">
            <a:avLst/>
          </a:prstGeom>
        </p:spPr>
      </p:pic>
      <p:sp>
        <p:nvSpPr>
          <p:cNvPr id="7" name="TextBox 6">
            <a:extLst>
              <a:ext uri="{FF2B5EF4-FFF2-40B4-BE49-F238E27FC236}">
                <a16:creationId xmlns:a16="http://schemas.microsoft.com/office/drawing/2014/main" id="{701BB02E-25BE-3E50-D794-3DAA3E44A779}"/>
              </a:ext>
            </a:extLst>
          </p:cNvPr>
          <p:cNvSpPr txBox="1"/>
          <p:nvPr/>
        </p:nvSpPr>
        <p:spPr>
          <a:xfrm>
            <a:off x="4165600" y="1206500"/>
            <a:ext cx="901700" cy="461665"/>
          </a:xfrm>
          <a:prstGeom prst="rect">
            <a:avLst/>
          </a:prstGeom>
          <a:noFill/>
        </p:spPr>
        <p:txBody>
          <a:bodyPr wrap="square" rtlCol="0">
            <a:spAutoFit/>
          </a:bodyPr>
          <a:lstStyle/>
          <a:p>
            <a:r>
              <a:rPr lang="en-US" sz="2400" dirty="0"/>
              <a:t>Or -1</a:t>
            </a:r>
          </a:p>
        </p:txBody>
      </p:sp>
    </p:spTree>
    <p:extLst>
      <p:ext uri="{BB962C8B-B14F-4D97-AF65-F5344CB8AC3E}">
        <p14:creationId xmlns:p14="http://schemas.microsoft.com/office/powerpoint/2010/main" val="35031256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E223A3-77CD-B676-1067-F5DEAAFDB635}"/>
              </a:ext>
            </a:extLst>
          </p:cNvPr>
          <p:cNvSpPr>
            <a:spLocks noGrp="1"/>
          </p:cNvSpPr>
          <p:nvPr>
            <p:ph type="title"/>
          </p:nvPr>
        </p:nvSpPr>
        <p:spPr/>
        <p:txBody>
          <a:bodyPr>
            <a:normAutofit fontScale="90000"/>
          </a:bodyPr>
          <a:lstStyle/>
          <a:p>
            <a:r>
              <a:rPr lang="en-US" dirty="0"/>
              <a:t>Correlations don’t work for nonlinear relationships</a:t>
            </a:r>
          </a:p>
        </p:txBody>
      </p:sp>
      <p:pic>
        <p:nvPicPr>
          <p:cNvPr id="4" name="Picture 3">
            <a:extLst>
              <a:ext uri="{FF2B5EF4-FFF2-40B4-BE49-F238E27FC236}">
                <a16:creationId xmlns:a16="http://schemas.microsoft.com/office/drawing/2014/main" id="{C70E1BC1-3589-6267-D465-FCBFE4F142E7}"/>
              </a:ext>
            </a:extLst>
          </p:cNvPr>
          <p:cNvPicPr>
            <a:picLocks noChangeAspect="1"/>
          </p:cNvPicPr>
          <p:nvPr/>
        </p:nvPicPr>
        <p:blipFill>
          <a:blip r:embed="rId3"/>
          <a:stretch>
            <a:fillRect/>
          </a:stretch>
        </p:blipFill>
        <p:spPr>
          <a:xfrm>
            <a:off x="298450" y="1400175"/>
            <a:ext cx="5962650" cy="4057650"/>
          </a:xfrm>
          <a:prstGeom prst="rect">
            <a:avLst/>
          </a:prstGeom>
        </p:spPr>
      </p:pic>
      <p:pic>
        <p:nvPicPr>
          <p:cNvPr id="5" name="Picture 4">
            <a:extLst>
              <a:ext uri="{FF2B5EF4-FFF2-40B4-BE49-F238E27FC236}">
                <a16:creationId xmlns:a16="http://schemas.microsoft.com/office/drawing/2014/main" id="{D073FA55-03F9-590A-5C18-C7DA84B25DFC}"/>
              </a:ext>
            </a:extLst>
          </p:cNvPr>
          <p:cNvPicPr>
            <a:picLocks noChangeAspect="1"/>
          </p:cNvPicPr>
          <p:nvPr/>
        </p:nvPicPr>
        <p:blipFill>
          <a:blip r:embed="rId4"/>
          <a:stretch>
            <a:fillRect/>
          </a:stretch>
        </p:blipFill>
        <p:spPr>
          <a:xfrm>
            <a:off x="6096000" y="1482725"/>
            <a:ext cx="5592114" cy="3892550"/>
          </a:xfrm>
          <a:prstGeom prst="rect">
            <a:avLst/>
          </a:prstGeom>
        </p:spPr>
      </p:pic>
    </p:spTree>
    <p:extLst>
      <p:ext uri="{BB962C8B-B14F-4D97-AF65-F5344CB8AC3E}">
        <p14:creationId xmlns:p14="http://schemas.microsoft.com/office/powerpoint/2010/main" val="1191072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BDBF5F-8B68-C42B-ECEE-FADEA03F8DB8}"/>
              </a:ext>
            </a:extLst>
          </p:cNvPr>
          <p:cNvSpPr>
            <a:spLocks noGrp="1"/>
          </p:cNvSpPr>
          <p:nvPr>
            <p:ph type="title"/>
          </p:nvPr>
        </p:nvSpPr>
        <p:spPr/>
        <p:txBody>
          <a:bodyPr/>
          <a:lstStyle/>
          <a:p>
            <a:r>
              <a:rPr lang="en-US" dirty="0"/>
              <a:t>Spearman’s Rank Correlation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7F9FEA2-AE43-207A-4EA3-4DF91F353FBB}"/>
                  </a:ext>
                </a:extLst>
              </p:cNvPr>
              <p:cNvSpPr>
                <a:spLocks noGrp="1"/>
              </p:cNvSpPr>
              <p:nvPr>
                <p:ph idx="1"/>
              </p:nvPr>
            </p:nvSpPr>
            <p:spPr/>
            <p:txBody>
              <a:bodyPr/>
              <a:lstStyle/>
              <a:p>
                <a:r>
                  <a:rPr lang="en-US" dirty="0"/>
                  <a:t>Calculate the ranks (sorted order) of all the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m:t>
                        </m:r>
                      </m:sup>
                    </m:sSup>
                    <m:r>
                      <a:rPr lang="en-US" b="0" i="1" smtClean="0">
                        <a:latin typeface="Cambria Math" panose="02040503050406030204" pitchFamily="18" charset="0"/>
                      </a:rPr>
                      <m:t>𝑠</m:t>
                    </m:r>
                    <m:r>
                      <a:rPr lang="en-US" b="0" i="1" smtClean="0">
                        <a:latin typeface="Cambria Math" panose="02040503050406030204" pitchFamily="18" charset="0"/>
                      </a:rPr>
                      <m:t> </m:t>
                    </m:r>
                  </m:oMath>
                </a14:m>
                <a:r>
                  <a:rPr lang="en-US" dirty="0"/>
                  <a:t>and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𝑦</m:t>
                        </m:r>
                      </m:e>
                      <m:sup>
                        <m:r>
                          <a:rPr lang="en-US" b="0" i="1" smtClean="0">
                            <a:latin typeface="Cambria Math" panose="02040503050406030204" pitchFamily="18" charset="0"/>
                          </a:rPr>
                          <m:t>′</m:t>
                        </m:r>
                      </m:sup>
                    </m:sSup>
                    <m:r>
                      <a:rPr lang="en-US" b="0" i="1" smtClean="0">
                        <a:latin typeface="Cambria Math" panose="02040503050406030204" pitchFamily="18" charset="0"/>
                      </a:rPr>
                      <m:t>𝑠</m:t>
                    </m:r>
                  </m:oMath>
                </a14:m>
                <a:r>
                  <a:rPr lang="en-US" dirty="0"/>
                  <a:t> </a:t>
                </a:r>
              </a:p>
              <a:p>
                <a:r>
                  <a:rPr lang="en-US" dirty="0"/>
                  <a:t>Calculate the PCC of the ranks:</a:t>
                </a:r>
              </a:p>
              <a:p>
                <a:pPr marL="0" indent="0">
                  <a:buNone/>
                </a:pPr>
                <a14:m>
                  <m:oMathPara xmlns:m="http://schemas.openxmlformats.org/officeDocument/2006/math">
                    <m:oMathParaPr>
                      <m:jc m:val="center"/>
                    </m:oMathParaPr>
                    <m:oMath xmlns:m="http://schemas.openxmlformats.org/officeDocument/2006/math">
                      <m:r>
                        <a:rPr lang="en-US" sz="4400" b="0" i="1" smtClean="0">
                          <a:latin typeface="Cambria Math" panose="02040503050406030204" pitchFamily="18" charset="0"/>
                        </a:rPr>
                        <m:t>𝑃𝐶𝐶</m:t>
                      </m:r>
                      <m:r>
                        <a:rPr lang="en-US" sz="4400" b="0" i="1" smtClean="0">
                          <a:latin typeface="Cambria Math" panose="02040503050406030204" pitchFamily="18" charset="0"/>
                        </a:rPr>
                        <m:t>=</m:t>
                      </m:r>
                      <m:f>
                        <m:fPr>
                          <m:ctrlPr>
                            <a:rPr lang="en-US" sz="4400" b="0" i="1" smtClean="0">
                              <a:latin typeface="Cambria Math" panose="02040503050406030204" pitchFamily="18" charset="0"/>
                            </a:rPr>
                          </m:ctrlPr>
                        </m:fPr>
                        <m:num>
                          <m:r>
                            <a:rPr lang="en-US" sz="4400" b="0" i="1" smtClean="0">
                              <a:latin typeface="Cambria Math" panose="02040503050406030204" pitchFamily="18" charset="0"/>
                            </a:rPr>
                            <m:t>𝑐𝑜𝑣</m:t>
                          </m:r>
                          <m:r>
                            <a:rPr lang="en-US" sz="4400" b="0" i="1" smtClean="0">
                              <a:latin typeface="Cambria Math" panose="02040503050406030204" pitchFamily="18" charset="0"/>
                            </a:rPr>
                            <m:t>(</m:t>
                          </m:r>
                          <m:r>
                            <a:rPr lang="en-US" sz="4400" b="0" i="1" smtClean="0">
                              <a:latin typeface="Cambria Math" panose="02040503050406030204" pitchFamily="18" charset="0"/>
                            </a:rPr>
                            <m:t>𝑅</m:t>
                          </m:r>
                          <m:r>
                            <a:rPr lang="en-US" sz="4400" b="0" i="1" smtClean="0">
                              <a:latin typeface="Cambria Math" panose="02040503050406030204" pitchFamily="18" charset="0"/>
                            </a:rPr>
                            <m:t>[</m:t>
                          </m:r>
                          <m:r>
                            <a:rPr lang="en-US" sz="4400" b="0" i="1" smtClean="0">
                              <a:latin typeface="Cambria Math" panose="02040503050406030204" pitchFamily="18" charset="0"/>
                            </a:rPr>
                            <m:t>𝑋</m:t>
                          </m:r>
                          <m:r>
                            <a:rPr lang="en-US" sz="4400" b="0" i="1" smtClean="0">
                              <a:latin typeface="Cambria Math" panose="02040503050406030204" pitchFamily="18" charset="0"/>
                            </a:rPr>
                            <m:t>], </m:t>
                          </m:r>
                          <m:r>
                            <a:rPr lang="en-US" sz="4400" b="0" i="1" smtClean="0">
                              <a:latin typeface="Cambria Math" panose="02040503050406030204" pitchFamily="18" charset="0"/>
                            </a:rPr>
                            <m:t>𝑅</m:t>
                          </m:r>
                          <m:r>
                            <a:rPr lang="en-US" sz="4400" b="0" i="1" smtClean="0">
                              <a:latin typeface="Cambria Math" panose="02040503050406030204" pitchFamily="18" charset="0"/>
                            </a:rPr>
                            <m:t>[</m:t>
                          </m:r>
                          <m:r>
                            <a:rPr lang="en-US" sz="4400" b="0" i="1" smtClean="0">
                              <a:latin typeface="Cambria Math" panose="02040503050406030204" pitchFamily="18" charset="0"/>
                            </a:rPr>
                            <m:t>𝑌</m:t>
                          </m:r>
                          <m:r>
                            <a:rPr lang="en-US" sz="4400" b="0" i="1" smtClean="0">
                              <a:latin typeface="Cambria Math" panose="02040503050406030204" pitchFamily="18" charset="0"/>
                            </a:rPr>
                            <m:t>])</m:t>
                          </m:r>
                        </m:num>
                        <m:den>
                          <m:sSub>
                            <m:sSubPr>
                              <m:ctrlPr>
                                <a:rPr lang="en-US" sz="4400" b="0" i="1" smtClean="0">
                                  <a:latin typeface="Cambria Math" panose="02040503050406030204" pitchFamily="18" charset="0"/>
                                </a:rPr>
                              </m:ctrlPr>
                            </m:sSubPr>
                            <m:e>
                              <m:r>
                                <a:rPr lang="en-US" sz="4400" b="0" i="1" smtClean="0">
                                  <a:latin typeface="Cambria Math" panose="02040503050406030204" pitchFamily="18" charset="0"/>
                                </a:rPr>
                                <m:t>𝜎</m:t>
                              </m:r>
                            </m:e>
                            <m:sub>
                              <m:r>
                                <a:rPr lang="en-US" sz="4400" b="0" i="1" smtClean="0">
                                  <a:latin typeface="Cambria Math" panose="02040503050406030204" pitchFamily="18" charset="0"/>
                                </a:rPr>
                                <m:t>𝑅</m:t>
                              </m:r>
                              <m:r>
                                <a:rPr lang="en-US" sz="4400" b="0" i="1" smtClean="0">
                                  <a:latin typeface="Cambria Math" panose="02040503050406030204" pitchFamily="18" charset="0"/>
                                </a:rPr>
                                <m:t>[</m:t>
                              </m:r>
                              <m:r>
                                <a:rPr lang="en-US" sz="4400" b="0" i="1" smtClean="0">
                                  <a:latin typeface="Cambria Math" panose="02040503050406030204" pitchFamily="18" charset="0"/>
                                </a:rPr>
                                <m:t>𝑋</m:t>
                              </m:r>
                              <m:r>
                                <a:rPr lang="en-US" sz="4400" b="0" i="1" smtClean="0">
                                  <a:latin typeface="Cambria Math" panose="02040503050406030204" pitchFamily="18" charset="0"/>
                                </a:rPr>
                                <m:t>]</m:t>
                              </m:r>
                            </m:sub>
                          </m:sSub>
                          <m:sSub>
                            <m:sSubPr>
                              <m:ctrlPr>
                                <a:rPr lang="en-US" sz="4400" b="0" i="1" smtClean="0">
                                  <a:latin typeface="Cambria Math" panose="02040503050406030204" pitchFamily="18" charset="0"/>
                                </a:rPr>
                              </m:ctrlPr>
                            </m:sSubPr>
                            <m:e>
                              <m:r>
                                <a:rPr lang="en-US" sz="4400" b="0" i="1" smtClean="0">
                                  <a:latin typeface="Cambria Math" panose="02040503050406030204" pitchFamily="18" charset="0"/>
                                </a:rPr>
                                <m:t>𝜎</m:t>
                              </m:r>
                            </m:e>
                            <m:sub>
                              <m:r>
                                <a:rPr lang="en-US" sz="4400" b="0" i="1" smtClean="0">
                                  <a:latin typeface="Cambria Math" panose="02040503050406030204" pitchFamily="18" charset="0"/>
                                </a:rPr>
                                <m:t>𝑅</m:t>
                              </m:r>
                              <m:r>
                                <a:rPr lang="en-US" sz="4400" b="0" i="1" smtClean="0">
                                  <a:latin typeface="Cambria Math" panose="02040503050406030204" pitchFamily="18" charset="0"/>
                                </a:rPr>
                                <m:t>[</m:t>
                              </m:r>
                              <m:r>
                                <a:rPr lang="en-US" sz="4400" b="0" i="1" smtClean="0">
                                  <a:latin typeface="Cambria Math" panose="02040503050406030204" pitchFamily="18" charset="0"/>
                                </a:rPr>
                                <m:t>𝑌</m:t>
                              </m:r>
                              <m:r>
                                <a:rPr lang="en-US" sz="4400" b="0" i="1" smtClean="0">
                                  <a:latin typeface="Cambria Math" panose="02040503050406030204" pitchFamily="18" charset="0"/>
                                </a:rPr>
                                <m:t>]</m:t>
                              </m:r>
                            </m:sub>
                          </m:sSub>
                        </m:den>
                      </m:f>
                    </m:oMath>
                  </m:oMathPara>
                </a14:m>
                <a:endParaRPr lang="en-US" dirty="0"/>
              </a:p>
              <a:p>
                <a:endParaRPr lang="en-US" dirty="0"/>
              </a:p>
            </p:txBody>
          </p:sp>
        </mc:Choice>
        <mc:Fallback xmlns="">
          <p:sp>
            <p:nvSpPr>
              <p:cNvPr id="3" name="Content Placeholder 2">
                <a:extLst>
                  <a:ext uri="{FF2B5EF4-FFF2-40B4-BE49-F238E27FC236}">
                    <a16:creationId xmlns:a16="http://schemas.microsoft.com/office/drawing/2014/main" id="{47F9FEA2-AE43-207A-4EA3-4DF91F353FBB}"/>
                  </a:ext>
                </a:extLst>
              </p:cNvPr>
              <p:cNvSpPr>
                <a:spLocks noGrp="1" noRot="1" noChangeAspect="1" noMove="1" noResize="1" noEditPoints="1" noAdjustHandles="1" noChangeArrowheads="1" noChangeShapeType="1" noTextEdit="1"/>
              </p:cNvSpPr>
              <p:nvPr>
                <p:ph idx="1"/>
              </p:nvPr>
            </p:nvSpPr>
            <p:spPr>
              <a:blipFill>
                <a:blip r:embed="rId2"/>
                <a:stretch>
                  <a:fillRect l="-2740" t="-3704"/>
                </a:stretch>
              </a:blipFill>
            </p:spPr>
            <p:txBody>
              <a:bodyPr/>
              <a:lstStyle/>
              <a:p>
                <a:r>
                  <a:rPr lang="en-US">
                    <a:noFill/>
                  </a:rPr>
                  <a:t> </a:t>
                </a:r>
              </a:p>
            </p:txBody>
          </p:sp>
        </mc:Fallback>
      </mc:AlternateContent>
    </p:spTree>
    <p:extLst>
      <p:ext uri="{BB962C8B-B14F-4D97-AF65-F5344CB8AC3E}">
        <p14:creationId xmlns:p14="http://schemas.microsoft.com/office/powerpoint/2010/main" val="4908053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3EDB54-F77B-9D10-29DC-65DE14283B44}"/>
              </a:ext>
            </a:extLst>
          </p:cNvPr>
          <p:cNvSpPr>
            <a:spLocks noGrp="1"/>
          </p:cNvSpPr>
          <p:nvPr>
            <p:ph type="title"/>
          </p:nvPr>
        </p:nvSpPr>
        <p:spPr/>
        <p:txBody>
          <a:bodyPr/>
          <a:lstStyle/>
          <a:p>
            <a:r>
              <a:rPr lang="en-US" dirty="0"/>
              <a:t>Spearman’s Rank Correlation</a:t>
            </a:r>
          </a:p>
        </p:txBody>
      </p:sp>
      <p:sp>
        <p:nvSpPr>
          <p:cNvPr id="3" name="Content Placeholder 2">
            <a:extLst>
              <a:ext uri="{FF2B5EF4-FFF2-40B4-BE49-F238E27FC236}">
                <a16:creationId xmlns:a16="http://schemas.microsoft.com/office/drawing/2014/main" id="{3FAD1457-0AE0-B2F1-0AC7-29EAA11B5674}"/>
              </a:ext>
            </a:extLst>
          </p:cNvPr>
          <p:cNvSpPr>
            <a:spLocks noGrp="1"/>
          </p:cNvSpPr>
          <p:nvPr>
            <p:ph idx="1"/>
          </p:nvPr>
        </p:nvSpPr>
        <p:spPr/>
        <p:txBody>
          <a:bodyPr/>
          <a:lstStyle/>
          <a:p>
            <a:endParaRPr lang="en-US"/>
          </a:p>
        </p:txBody>
      </p:sp>
      <p:pic>
        <p:nvPicPr>
          <p:cNvPr id="2050" name="Picture 2">
            <a:extLst>
              <a:ext uri="{FF2B5EF4-FFF2-40B4-BE49-F238E27FC236}">
                <a16:creationId xmlns:a16="http://schemas.microsoft.com/office/drawing/2014/main" id="{E0A6E714-BA73-1FA2-083B-5FF56F1401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599" y="1435099"/>
            <a:ext cx="4681467" cy="443178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3994152D-BDD2-CFD8-B18C-F3C311EC66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49591" y="1435099"/>
            <a:ext cx="4910072" cy="4648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60982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EBA627-66C0-6C83-7FE0-E40D347E8E43}"/>
              </a:ext>
            </a:extLst>
          </p:cNvPr>
          <p:cNvSpPr>
            <a:spLocks noGrp="1"/>
          </p:cNvSpPr>
          <p:nvPr>
            <p:ph type="title"/>
          </p:nvPr>
        </p:nvSpPr>
        <p:spPr/>
        <p:txBody>
          <a:bodyPr/>
          <a:lstStyle/>
          <a:p>
            <a:r>
              <a:rPr lang="en-US" dirty="0" err="1"/>
              <a:t>Datasaurus</a:t>
            </a:r>
            <a:r>
              <a:rPr lang="en-US" dirty="0"/>
              <a:t> Dozen</a:t>
            </a:r>
          </a:p>
        </p:txBody>
      </p:sp>
      <p:sp>
        <p:nvSpPr>
          <p:cNvPr id="3" name="Content Placeholder 2">
            <a:extLst>
              <a:ext uri="{FF2B5EF4-FFF2-40B4-BE49-F238E27FC236}">
                <a16:creationId xmlns:a16="http://schemas.microsoft.com/office/drawing/2014/main" id="{B798DE23-288E-2987-7DEB-EC9431E231C0}"/>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2C8EA79E-9C93-2181-5A1B-D0A48939B922}"/>
              </a:ext>
            </a:extLst>
          </p:cNvPr>
          <p:cNvPicPr>
            <a:picLocks noChangeAspect="1"/>
          </p:cNvPicPr>
          <p:nvPr/>
        </p:nvPicPr>
        <p:blipFill>
          <a:blip r:embed="rId3"/>
          <a:stretch>
            <a:fillRect/>
          </a:stretch>
        </p:blipFill>
        <p:spPr>
          <a:xfrm>
            <a:off x="465387" y="1206424"/>
            <a:ext cx="5630614" cy="4534723"/>
          </a:xfrm>
          <a:prstGeom prst="rect">
            <a:avLst/>
          </a:prstGeom>
        </p:spPr>
      </p:pic>
      <p:pic>
        <p:nvPicPr>
          <p:cNvPr id="5" name="Picture 4">
            <a:extLst>
              <a:ext uri="{FF2B5EF4-FFF2-40B4-BE49-F238E27FC236}">
                <a16:creationId xmlns:a16="http://schemas.microsoft.com/office/drawing/2014/main" id="{6EC6ED74-8974-8488-319F-CEE377DF86AD}"/>
              </a:ext>
            </a:extLst>
          </p:cNvPr>
          <p:cNvPicPr>
            <a:picLocks noChangeAspect="1"/>
          </p:cNvPicPr>
          <p:nvPr/>
        </p:nvPicPr>
        <p:blipFill>
          <a:blip r:embed="rId4"/>
          <a:stretch>
            <a:fillRect/>
          </a:stretch>
        </p:blipFill>
        <p:spPr>
          <a:xfrm>
            <a:off x="6096000" y="1170259"/>
            <a:ext cx="5694878" cy="4570889"/>
          </a:xfrm>
          <a:prstGeom prst="rect">
            <a:avLst/>
          </a:prstGeom>
        </p:spPr>
      </p:pic>
    </p:spTree>
    <p:extLst>
      <p:ext uri="{BB962C8B-B14F-4D97-AF65-F5344CB8AC3E}">
        <p14:creationId xmlns:p14="http://schemas.microsoft.com/office/powerpoint/2010/main" val="10565436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A86A9A-1FCF-B96B-A326-FFAEE86930F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490BCCD-FCE1-E288-7572-022161C16B9B}"/>
              </a:ext>
            </a:extLst>
          </p:cNvPr>
          <p:cNvSpPr>
            <a:spLocks noGrp="1"/>
          </p:cNvSpPr>
          <p:nvPr>
            <p:ph type="title"/>
          </p:nvPr>
        </p:nvSpPr>
        <p:spPr/>
        <p:txBody>
          <a:bodyPr/>
          <a:lstStyle/>
          <a:p>
            <a:r>
              <a:rPr lang="en-US" dirty="0" err="1"/>
              <a:t>Datasaurus</a:t>
            </a:r>
            <a:r>
              <a:rPr lang="en-US" dirty="0"/>
              <a:t> Dozen</a:t>
            </a:r>
          </a:p>
        </p:txBody>
      </p:sp>
      <mc:AlternateContent xmlns:mc="http://schemas.openxmlformats.org/markup-compatibility/2006" xmlns:we="http://schemas.microsoft.com/office/webextensions/webextension/2010/11" xmlns:pca="http://schemas.microsoft.com/office/powerpoint/2013/contentapp">
        <mc:Choice Requires="we pca">
          <p:graphicFrame>
            <p:nvGraphicFramePr>
              <p:cNvPr id="7" name="Content Placeholder 6">
                <a:extLst>
                  <a:ext uri="{FF2B5EF4-FFF2-40B4-BE49-F238E27FC236}">
                    <a16:creationId xmlns:a16="http://schemas.microsoft.com/office/drawing/2014/main" id="{4D43917E-71E7-549E-CDAE-8DB3655D2945}"/>
                  </a:ext>
                </a:extLst>
              </p:cNvPr>
              <p:cNvGraphicFramePr>
                <a:graphicFrameLocks noGrp="1"/>
              </p:cNvGraphicFramePr>
              <p:nvPr>
                <p:ph idx="1"/>
              </p:nvPr>
            </p:nvGraphicFramePr>
            <p:xfrm>
              <a:off x="479425" y="1295400"/>
              <a:ext cx="11102975" cy="4445000"/>
            </p:xfrm>
            <a:graphic>
              <a:graphicData uri="http://schemas.microsoft.com/office/webextensions/webextension/2010/11">
                <we:webextensionref xmlns:we="http://schemas.microsoft.com/office/webextensions/webextension/2010/11" xmlns:r="http://schemas.openxmlformats.org/officeDocument/2006/relationships" r:id="rId3"/>
              </a:graphicData>
            </a:graphic>
          </p:graphicFrame>
        </mc:Choice>
        <mc:Fallback xmlns="">
          <p:pic>
            <p:nvPicPr>
              <p:cNvPr id="7" name="Content Placeholder 6">
                <a:extLst>
                  <a:ext uri="{FF2B5EF4-FFF2-40B4-BE49-F238E27FC236}">
                    <a16:creationId xmlns:a16="http://schemas.microsoft.com/office/drawing/2014/main" id="{4D43917E-71E7-549E-CDAE-8DB3655D2945}"/>
                  </a:ext>
                </a:extLst>
              </p:cNvPr>
              <p:cNvPicPr>
                <a:picLocks noGrp="1" noRot="1" noChangeAspect="1" noMove="1" noResize="1" noEditPoints="1" noAdjustHandles="1" noChangeArrowheads="1" noChangeShapeType="1"/>
              </p:cNvPicPr>
              <p:nvPr/>
            </p:nvPicPr>
            <p:blipFill>
              <a:blip r:embed="rId4">
                <a:clrChange>
                  <a:clrFrom>
                    <a:prstClr val="black"/>
                  </a:clrFrom>
                  <a:clrTo>
                    <a:prstClr val="black">
                      <a:alpha val="0"/>
                    </a:prstClr>
                  </a:clrTo>
                </a:clrChange>
              </a:blip>
              <a:stretch>
                <a:fillRect/>
              </a:stretch>
            </p:blipFill>
            <p:spPr>
              <a:xfrm>
                <a:off x="479425" y="1295400"/>
                <a:ext cx="11102975" cy="4445000"/>
              </a:xfrm>
              <a:prstGeom prst="rect">
                <a:avLst/>
              </a:prstGeom>
            </p:spPr>
          </p:pic>
        </mc:Fallback>
      </mc:AlternateContent>
    </p:spTree>
    <p:extLst>
      <p:ext uri="{BB962C8B-B14F-4D97-AF65-F5344CB8AC3E}">
        <p14:creationId xmlns:p14="http://schemas.microsoft.com/office/powerpoint/2010/main" val="6657672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08CDEB-9557-500F-06E7-14A23B937E7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F8A56B2-EBDD-52E0-B558-7CFBB3E8A76A}"/>
              </a:ext>
            </a:extLst>
          </p:cNvPr>
          <p:cNvSpPr>
            <a:spLocks noGrp="1"/>
          </p:cNvSpPr>
          <p:nvPr>
            <p:ph type="title"/>
          </p:nvPr>
        </p:nvSpPr>
        <p:spPr/>
        <p:txBody>
          <a:bodyPr/>
          <a:lstStyle/>
          <a:p>
            <a:r>
              <a:rPr lang="en-US" dirty="0"/>
              <a:t>Correlations : Are they causal? </a:t>
            </a:r>
          </a:p>
        </p:txBody>
      </p:sp>
      <p:sp>
        <p:nvSpPr>
          <p:cNvPr id="3" name="Content Placeholder 2">
            <a:extLst>
              <a:ext uri="{FF2B5EF4-FFF2-40B4-BE49-F238E27FC236}">
                <a16:creationId xmlns:a16="http://schemas.microsoft.com/office/drawing/2014/main" id="{084F61B4-91D7-1D9E-2BB7-853F2EB718BB}"/>
              </a:ext>
            </a:extLst>
          </p:cNvPr>
          <p:cNvSpPr>
            <a:spLocks noGrp="1"/>
          </p:cNvSpPr>
          <p:nvPr>
            <p:ph idx="1"/>
          </p:nvPr>
        </p:nvSpPr>
        <p:spPr/>
        <p:txBody>
          <a:bodyPr/>
          <a:lstStyle/>
          <a:p>
            <a:r>
              <a:rPr lang="en-US" dirty="0"/>
              <a:t>Things that are causally linked probably are strongly correlated.</a:t>
            </a:r>
          </a:p>
          <a:p>
            <a:endParaRPr lang="en-US" dirty="0"/>
          </a:p>
          <a:p>
            <a:r>
              <a:rPr lang="en-US" dirty="0"/>
              <a:t>Things that are correlated need not be causally linked. At least not directly. </a:t>
            </a:r>
          </a:p>
        </p:txBody>
      </p:sp>
    </p:spTree>
    <p:extLst>
      <p:ext uri="{BB962C8B-B14F-4D97-AF65-F5344CB8AC3E}">
        <p14:creationId xmlns:p14="http://schemas.microsoft.com/office/powerpoint/2010/main" val="42306892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8D159E-4229-21D3-520A-2CE06A1600B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D8709F6-472C-48E4-C9AA-8F49276E508C}"/>
              </a:ext>
            </a:extLst>
          </p:cNvPr>
          <p:cNvSpPr>
            <a:spLocks noGrp="1"/>
          </p:cNvSpPr>
          <p:nvPr>
            <p:ph type="title"/>
          </p:nvPr>
        </p:nvSpPr>
        <p:spPr/>
        <p:txBody>
          <a:bodyPr/>
          <a:lstStyle/>
          <a:p>
            <a:r>
              <a:rPr lang="en-US" dirty="0" err="1"/>
              <a:t>Datasaurus</a:t>
            </a:r>
            <a:r>
              <a:rPr lang="en-US" dirty="0"/>
              <a:t> Dozen</a:t>
            </a:r>
          </a:p>
        </p:txBody>
      </p:sp>
      <p:sp>
        <p:nvSpPr>
          <p:cNvPr id="3" name="Content Placeholder 2">
            <a:extLst>
              <a:ext uri="{FF2B5EF4-FFF2-40B4-BE49-F238E27FC236}">
                <a16:creationId xmlns:a16="http://schemas.microsoft.com/office/drawing/2014/main" id="{B7735DEA-793E-F029-911B-DE60623B605A}"/>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46CDDF3E-B1C5-F1A7-7261-AA3F13C09BE4}"/>
              </a:ext>
            </a:extLst>
          </p:cNvPr>
          <p:cNvPicPr>
            <a:picLocks noChangeAspect="1"/>
          </p:cNvPicPr>
          <p:nvPr/>
        </p:nvPicPr>
        <p:blipFill>
          <a:blip r:embed="rId3"/>
          <a:stretch>
            <a:fillRect/>
          </a:stretch>
        </p:blipFill>
        <p:spPr>
          <a:xfrm>
            <a:off x="465387" y="1206424"/>
            <a:ext cx="5630614" cy="4534723"/>
          </a:xfrm>
          <a:prstGeom prst="rect">
            <a:avLst/>
          </a:prstGeom>
        </p:spPr>
      </p:pic>
      <p:pic>
        <p:nvPicPr>
          <p:cNvPr id="5" name="Picture 4">
            <a:extLst>
              <a:ext uri="{FF2B5EF4-FFF2-40B4-BE49-F238E27FC236}">
                <a16:creationId xmlns:a16="http://schemas.microsoft.com/office/drawing/2014/main" id="{776A11D5-C173-92AB-5368-CFDABC2B1358}"/>
              </a:ext>
            </a:extLst>
          </p:cNvPr>
          <p:cNvPicPr>
            <a:picLocks noChangeAspect="1"/>
          </p:cNvPicPr>
          <p:nvPr/>
        </p:nvPicPr>
        <p:blipFill>
          <a:blip r:embed="rId4"/>
          <a:stretch>
            <a:fillRect/>
          </a:stretch>
        </p:blipFill>
        <p:spPr>
          <a:xfrm>
            <a:off x="6096000" y="1170259"/>
            <a:ext cx="5694878" cy="4570889"/>
          </a:xfrm>
          <a:prstGeom prst="rect">
            <a:avLst/>
          </a:prstGeom>
        </p:spPr>
      </p:pic>
      <p:sp>
        <p:nvSpPr>
          <p:cNvPr id="6" name="TextBox 5">
            <a:extLst>
              <a:ext uri="{FF2B5EF4-FFF2-40B4-BE49-F238E27FC236}">
                <a16:creationId xmlns:a16="http://schemas.microsoft.com/office/drawing/2014/main" id="{D1DA8EB6-A08B-46EB-BAB9-9F3281AF14F2}"/>
              </a:ext>
            </a:extLst>
          </p:cNvPr>
          <p:cNvSpPr txBox="1"/>
          <p:nvPr/>
        </p:nvSpPr>
        <p:spPr>
          <a:xfrm>
            <a:off x="4783873" y="5741147"/>
            <a:ext cx="5006898" cy="369332"/>
          </a:xfrm>
          <a:prstGeom prst="rect">
            <a:avLst/>
          </a:prstGeom>
          <a:noFill/>
        </p:spPr>
        <p:txBody>
          <a:bodyPr wrap="square" rtlCol="0">
            <a:spAutoFit/>
          </a:bodyPr>
          <a:lstStyle/>
          <a:p>
            <a:r>
              <a:rPr lang="en-US" dirty="0"/>
              <a:t>ALWAYS LOOK AT YOUR DATA!</a:t>
            </a:r>
          </a:p>
        </p:txBody>
      </p:sp>
    </p:spTree>
    <p:extLst>
      <p:ext uri="{BB962C8B-B14F-4D97-AF65-F5344CB8AC3E}">
        <p14:creationId xmlns:p14="http://schemas.microsoft.com/office/powerpoint/2010/main" val="30159421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8B1BF0-6CC4-9463-F2AA-126291A352E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1145E45-FDC8-1534-3973-6E28DA916DEE}"/>
              </a:ext>
            </a:extLst>
          </p:cNvPr>
          <p:cNvSpPr>
            <a:spLocks noGrp="1"/>
          </p:cNvSpPr>
          <p:nvPr>
            <p:ph type="title"/>
          </p:nvPr>
        </p:nvSpPr>
        <p:spPr/>
        <p:txBody>
          <a:bodyPr/>
          <a:lstStyle/>
          <a:p>
            <a:r>
              <a:rPr lang="en-US" dirty="0"/>
              <a:t>Shark attacks and Ice Cream</a:t>
            </a:r>
          </a:p>
        </p:txBody>
      </p:sp>
      <p:pic>
        <p:nvPicPr>
          <p:cNvPr id="1026" name="Picture 2" descr="Image">
            <a:extLst>
              <a:ext uri="{FF2B5EF4-FFF2-40B4-BE49-F238E27FC236}">
                <a16:creationId xmlns:a16="http://schemas.microsoft.com/office/drawing/2014/main" id="{631D1771-CF75-3D66-D7A7-98D2D2CF82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87414" y="1099230"/>
            <a:ext cx="5344510" cy="534451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2028534-FC3D-7BE4-7621-A53A91867C16}"/>
              </a:ext>
            </a:extLst>
          </p:cNvPr>
          <p:cNvSpPr txBox="1"/>
          <p:nvPr/>
        </p:nvSpPr>
        <p:spPr>
          <a:xfrm>
            <a:off x="9869214" y="6519446"/>
            <a:ext cx="2774731" cy="338554"/>
          </a:xfrm>
          <a:prstGeom prst="rect">
            <a:avLst/>
          </a:prstGeom>
          <a:noFill/>
        </p:spPr>
        <p:txBody>
          <a:bodyPr wrap="square" rtlCol="0">
            <a:spAutoFit/>
          </a:bodyPr>
          <a:lstStyle/>
          <a:p>
            <a:r>
              <a:rPr lang="en-US" sz="1600" i="1" dirty="0"/>
              <a:t>Unbiased Science Podcast</a:t>
            </a:r>
          </a:p>
        </p:txBody>
      </p:sp>
    </p:spTree>
    <p:extLst>
      <p:ext uri="{BB962C8B-B14F-4D97-AF65-F5344CB8AC3E}">
        <p14:creationId xmlns:p14="http://schemas.microsoft.com/office/powerpoint/2010/main" val="38057933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5EC8CB-DD05-4075-F245-20B6977B817B}"/>
              </a:ext>
            </a:extLst>
          </p:cNvPr>
          <p:cNvSpPr>
            <a:spLocks noGrp="1"/>
          </p:cNvSpPr>
          <p:nvPr>
            <p:ph type="title"/>
          </p:nvPr>
        </p:nvSpPr>
        <p:spPr/>
        <p:txBody>
          <a:bodyPr>
            <a:normAutofit fontScale="90000"/>
          </a:bodyPr>
          <a:lstStyle/>
          <a:p>
            <a:r>
              <a:rPr lang="en-US" dirty="0"/>
              <a:t>Going to university increases risks of Brain Tumors</a:t>
            </a:r>
          </a:p>
        </p:txBody>
      </p:sp>
      <p:sp>
        <p:nvSpPr>
          <p:cNvPr id="3" name="Content Placeholder 2">
            <a:extLst>
              <a:ext uri="{FF2B5EF4-FFF2-40B4-BE49-F238E27FC236}">
                <a16:creationId xmlns:a16="http://schemas.microsoft.com/office/drawing/2014/main" id="{415E2807-8CCB-B76C-98C5-616C9547373C}"/>
              </a:ext>
            </a:extLst>
          </p:cNvPr>
          <p:cNvSpPr>
            <a:spLocks noGrp="1"/>
          </p:cNvSpPr>
          <p:nvPr>
            <p:ph idx="1"/>
          </p:nvPr>
        </p:nvSpPr>
        <p:spPr>
          <a:xfrm>
            <a:off x="480002" y="1296000"/>
            <a:ext cx="5987706" cy="4445149"/>
          </a:xfrm>
        </p:spPr>
        <p:txBody>
          <a:bodyPr/>
          <a:lstStyle/>
          <a:p>
            <a:r>
              <a:rPr lang="en-US" sz="3600" dirty="0"/>
              <a:t>Huge study with millions of subjects.</a:t>
            </a:r>
          </a:p>
          <a:p>
            <a:r>
              <a:rPr lang="en-US" sz="3600" dirty="0"/>
              <a:t>Men (women) with university degrees were 19% (23%) more likely to get tumors.</a:t>
            </a:r>
          </a:p>
          <a:p>
            <a:r>
              <a:rPr lang="en-US" sz="3600" dirty="0"/>
              <a:t>“Completeness of cancer registration and detection bias are potential explanations for the findings” </a:t>
            </a:r>
          </a:p>
        </p:txBody>
      </p:sp>
      <p:pic>
        <p:nvPicPr>
          <p:cNvPr id="4" name="Picture 3">
            <a:extLst>
              <a:ext uri="{FF2B5EF4-FFF2-40B4-BE49-F238E27FC236}">
                <a16:creationId xmlns:a16="http://schemas.microsoft.com/office/drawing/2014/main" id="{8AA4940C-8A8F-EDDE-38B8-EAD61D94CCD7}"/>
              </a:ext>
            </a:extLst>
          </p:cNvPr>
          <p:cNvPicPr>
            <a:picLocks noChangeAspect="1"/>
          </p:cNvPicPr>
          <p:nvPr/>
        </p:nvPicPr>
        <p:blipFill>
          <a:blip r:embed="rId3"/>
          <a:stretch>
            <a:fillRect/>
          </a:stretch>
        </p:blipFill>
        <p:spPr>
          <a:xfrm>
            <a:off x="6766467" y="1625000"/>
            <a:ext cx="4457700" cy="3937000"/>
          </a:xfrm>
          <a:prstGeom prst="rect">
            <a:avLst/>
          </a:prstGeom>
        </p:spPr>
      </p:pic>
    </p:spTree>
    <p:extLst>
      <p:ext uri="{BB962C8B-B14F-4D97-AF65-F5344CB8AC3E}">
        <p14:creationId xmlns:p14="http://schemas.microsoft.com/office/powerpoint/2010/main" val="1920035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8E3E70-8E0F-63BB-A938-01CF1DE6337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D1DF01C-EBF2-5516-EFFD-D81F7844BFC2}"/>
              </a:ext>
            </a:extLst>
          </p:cNvPr>
          <p:cNvSpPr>
            <a:spLocks noGrp="1"/>
          </p:cNvSpPr>
          <p:nvPr>
            <p:ph type="title"/>
          </p:nvPr>
        </p:nvSpPr>
        <p:spPr/>
        <p:txBody>
          <a:bodyPr/>
          <a:lstStyle/>
          <a:p>
            <a:r>
              <a:rPr lang="en-US" dirty="0"/>
              <a:t>Shark attacks and Ice Cream</a:t>
            </a:r>
          </a:p>
        </p:txBody>
      </p:sp>
      <p:pic>
        <p:nvPicPr>
          <p:cNvPr id="1026" name="Picture 2" descr="Image">
            <a:extLst>
              <a:ext uri="{FF2B5EF4-FFF2-40B4-BE49-F238E27FC236}">
                <a16:creationId xmlns:a16="http://schemas.microsoft.com/office/drawing/2014/main" id="{D8C36C51-95F4-EA8D-0FD5-6E61F3759F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17628" y="1099230"/>
            <a:ext cx="5614296" cy="561429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4CEA41A6-1307-B5E9-6FD1-798932AF8463}"/>
              </a:ext>
            </a:extLst>
          </p:cNvPr>
          <p:cNvSpPr txBox="1"/>
          <p:nvPr/>
        </p:nvSpPr>
        <p:spPr>
          <a:xfrm>
            <a:off x="9869214" y="6519446"/>
            <a:ext cx="2774731" cy="338554"/>
          </a:xfrm>
          <a:prstGeom prst="rect">
            <a:avLst/>
          </a:prstGeom>
          <a:noFill/>
        </p:spPr>
        <p:txBody>
          <a:bodyPr wrap="square" rtlCol="0">
            <a:spAutoFit/>
          </a:bodyPr>
          <a:lstStyle/>
          <a:p>
            <a:r>
              <a:rPr lang="en-US" sz="1600" i="1" dirty="0"/>
              <a:t>Unbiased Science Podcast</a:t>
            </a:r>
          </a:p>
        </p:txBody>
      </p:sp>
    </p:spTree>
    <p:extLst>
      <p:ext uri="{BB962C8B-B14F-4D97-AF65-F5344CB8AC3E}">
        <p14:creationId xmlns:p14="http://schemas.microsoft.com/office/powerpoint/2010/main" val="20201483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3197F-A759-2819-B5FA-7148F5724707}"/>
              </a:ext>
            </a:extLst>
          </p:cNvPr>
          <p:cNvSpPr>
            <a:spLocks noGrp="1"/>
          </p:cNvSpPr>
          <p:nvPr>
            <p:ph type="title"/>
          </p:nvPr>
        </p:nvSpPr>
        <p:spPr/>
        <p:txBody>
          <a:bodyPr/>
          <a:lstStyle/>
          <a:p>
            <a:r>
              <a:rPr lang="en-US" dirty="0"/>
              <a:t>What is causation?</a:t>
            </a:r>
          </a:p>
        </p:txBody>
      </p:sp>
      <p:sp>
        <p:nvSpPr>
          <p:cNvPr id="3" name="Content Placeholder 2">
            <a:extLst>
              <a:ext uri="{FF2B5EF4-FFF2-40B4-BE49-F238E27FC236}">
                <a16:creationId xmlns:a16="http://schemas.microsoft.com/office/drawing/2014/main" id="{46A056AF-B71E-7BED-65DF-D22353C3D75B}"/>
              </a:ext>
            </a:extLst>
          </p:cNvPr>
          <p:cNvSpPr>
            <a:spLocks noGrp="1"/>
          </p:cNvSpPr>
          <p:nvPr>
            <p:ph idx="1"/>
          </p:nvPr>
        </p:nvSpPr>
        <p:spPr/>
        <p:txBody>
          <a:bodyPr/>
          <a:lstStyle/>
          <a:p>
            <a:r>
              <a:rPr lang="en-US" dirty="0"/>
              <a:t>A thorny philosophical problem.</a:t>
            </a:r>
          </a:p>
          <a:p>
            <a:r>
              <a:rPr lang="en-US" dirty="0"/>
              <a:t>But also, experientially easy to define, that is, we each know for ourselves when we cause something. </a:t>
            </a:r>
          </a:p>
          <a:p>
            <a:r>
              <a:rPr lang="en-US" dirty="0"/>
              <a:t>And that’s the definition that statistics uses: If you do something that changes something else, then that points to a causal link.</a:t>
            </a:r>
          </a:p>
        </p:txBody>
      </p:sp>
    </p:spTree>
    <p:extLst>
      <p:ext uri="{BB962C8B-B14F-4D97-AF65-F5344CB8AC3E}">
        <p14:creationId xmlns:p14="http://schemas.microsoft.com/office/powerpoint/2010/main" val="2538224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719087-327F-03E5-9AEA-D11C08FFCB6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75DA8C0-95E6-29A2-A186-7424DC0C11B5}"/>
              </a:ext>
            </a:extLst>
          </p:cNvPr>
          <p:cNvSpPr>
            <a:spLocks noGrp="1"/>
          </p:cNvSpPr>
          <p:nvPr>
            <p:ph type="title"/>
          </p:nvPr>
        </p:nvSpPr>
        <p:spPr/>
        <p:txBody>
          <a:bodyPr/>
          <a:lstStyle/>
          <a:p>
            <a:r>
              <a:rPr lang="en-US" dirty="0"/>
              <a:t>What is causation?</a:t>
            </a:r>
          </a:p>
        </p:txBody>
      </p:sp>
      <p:sp>
        <p:nvSpPr>
          <p:cNvPr id="3" name="Content Placeholder 2">
            <a:extLst>
              <a:ext uri="{FF2B5EF4-FFF2-40B4-BE49-F238E27FC236}">
                <a16:creationId xmlns:a16="http://schemas.microsoft.com/office/drawing/2014/main" id="{8A753563-6431-C98C-8660-31AEB085E67F}"/>
              </a:ext>
            </a:extLst>
          </p:cNvPr>
          <p:cNvSpPr>
            <a:spLocks noGrp="1"/>
          </p:cNvSpPr>
          <p:nvPr>
            <p:ph idx="1"/>
          </p:nvPr>
        </p:nvSpPr>
        <p:spPr>
          <a:xfrm>
            <a:off x="480001" y="3215709"/>
            <a:ext cx="11102399" cy="2525440"/>
          </a:xfrm>
        </p:spPr>
        <p:txBody>
          <a:bodyPr/>
          <a:lstStyle/>
          <a:p>
            <a:pPr marL="0" indent="0">
              <a:buNone/>
            </a:pPr>
            <a:endParaRPr lang="en-US" sz="3600" dirty="0"/>
          </a:p>
          <a:p>
            <a:r>
              <a:rPr lang="en-US" sz="3600" dirty="0"/>
              <a:t>So, can you increase shark attacks to increase ice cream sales?</a:t>
            </a:r>
          </a:p>
          <a:p>
            <a:r>
              <a:rPr lang="en-US" sz="3600" dirty="0"/>
              <a:t>Can you decrease margarine use to reduce divorces?</a:t>
            </a:r>
          </a:p>
          <a:p>
            <a:r>
              <a:rPr lang="en-US" sz="3600" dirty="0"/>
              <a:t>Can you increase brain tumors with university? </a:t>
            </a:r>
          </a:p>
          <a:p>
            <a:pPr marL="0" indent="0">
              <a:buNone/>
            </a:pPr>
            <a:endParaRPr lang="en-US" sz="3600" dirty="0"/>
          </a:p>
        </p:txBody>
      </p:sp>
      <p:graphicFrame>
        <p:nvGraphicFramePr>
          <p:cNvPr id="4" name="Content Placeholder 5">
            <a:extLst>
              <a:ext uri="{FF2B5EF4-FFF2-40B4-BE49-F238E27FC236}">
                <a16:creationId xmlns:a16="http://schemas.microsoft.com/office/drawing/2014/main" id="{4AA6E9F6-6FEC-0E78-4D54-AFAFAC0C500C}"/>
              </a:ext>
            </a:extLst>
          </p:cNvPr>
          <p:cNvGraphicFramePr>
            <a:graphicFrameLocks/>
          </p:cNvGraphicFramePr>
          <p:nvPr>
            <p:extLst>
              <p:ext uri="{D42A27DB-BD31-4B8C-83A1-F6EECF244321}">
                <p14:modId xmlns:p14="http://schemas.microsoft.com/office/powerpoint/2010/main" val="1126930216"/>
              </p:ext>
            </p:extLst>
          </p:nvPr>
        </p:nvGraphicFramePr>
        <p:xfrm>
          <a:off x="550923" y="1170260"/>
          <a:ext cx="10889710" cy="2525440"/>
        </p:xfrm>
        <a:graphic>
          <a:graphicData uri="http://schemas.openxmlformats.org/drawingml/2006/table">
            <a:tbl>
              <a:tblPr firstRow="1" bandRow="1">
                <a:tableStyleId>{5C22544A-7EE6-4342-B048-85BDC9FD1C3A}</a:tableStyleId>
              </a:tblPr>
              <a:tblGrid>
                <a:gridCol w="10889710">
                  <a:extLst>
                    <a:ext uri="{9D8B030D-6E8A-4147-A177-3AD203B41FA5}">
                      <a16:colId xmlns:a16="http://schemas.microsoft.com/office/drawing/2014/main" val="2806566759"/>
                    </a:ext>
                  </a:extLst>
                </a:gridCol>
              </a:tblGrid>
              <a:tr h="5442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2800" dirty="0"/>
                        <a:t>Definition</a:t>
                      </a:r>
                    </a:p>
                  </a:txBody>
                  <a:tcPr>
                    <a:solidFill>
                      <a:srgbClr val="E84E10"/>
                    </a:solidFill>
                  </a:tcPr>
                </a:tc>
                <a:extLst>
                  <a:ext uri="{0D108BD9-81ED-4DB2-BD59-A6C34878D82A}">
                    <a16:rowId xmlns:a16="http://schemas.microsoft.com/office/drawing/2014/main" val="4282699494"/>
                  </a:ext>
                </a:extLst>
              </a:tr>
              <a:tr h="574495">
                <a:tc>
                  <a:txBody>
                    <a:bodyPr/>
                    <a:lstStyle/>
                    <a:p>
                      <a:r>
                        <a:rPr lang="en-US" sz="2800" b="1" dirty="0"/>
                        <a:t>Statistical Causation: </a:t>
                      </a:r>
                      <a:r>
                        <a:rPr lang="en-US" sz="2400" b="0" i="0" kern="1200" dirty="0">
                          <a:solidFill>
                            <a:schemeClr val="dk1"/>
                          </a:solidFill>
                          <a:effectLst/>
                          <a:latin typeface="+mn-lt"/>
                          <a:ea typeface="+mn-ea"/>
                          <a:cs typeface="+mn-cs"/>
                        </a:rPr>
                        <a:t>When we say that X causes Y, we do not mean that every time X occurs, then Y will too. Or that Y will only occur if X occurs. We simply mean that if we </a:t>
                      </a:r>
                      <a:r>
                        <a:rPr lang="en-US" sz="2400" b="1" i="0" kern="1200" dirty="0">
                          <a:solidFill>
                            <a:schemeClr val="dk1"/>
                          </a:solidFill>
                          <a:effectLst/>
                          <a:latin typeface="+mn-lt"/>
                          <a:ea typeface="+mn-ea"/>
                          <a:cs typeface="+mn-cs"/>
                        </a:rPr>
                        <a:t>intervene</a:t>
                      </a:r>
                      <a:r>
                        <a:rPr lang="en-US" sz="2400" b="0" i="0" kern="1200" dirty="0">
                          <a:solidFill>
                            <a:schemeClr val="dk1"/>
                          </a:solidFill>
                          <a:effectLst/>
                          <a:latin typeface="+mn-lt"/>
                          <a:ea typeface="+mn-ea"/>
                          <a:cs typeface="+mn-cs"/>
                        </a:rPr>
                        <a:t> and force X to occur, then Y tends to happen more often. We can never say that X caused Y in a specific case, only that X increases the proportion of times that Y happens. </a:t>
                      </a:r>
                      <a:endParaRPr lang="en-US" sz="2800" b="0" dirty="0"/>
                    </a:p>
                  </a:txBody>
                  <a:tcPr>
                    <a:solidFill>
                      <a:srgbClr val="F6D0CC"/>
                    </a:solidFill>
                  </a:tcPr>
                </a:tc>
                <a:extLst>
                  <a:ext uri="{0D108BD9-81ED-4DB2-BD59-A6C34878D82A}">
                    <a16:rowId xmlns:a16="http://schemas.microsoft.com/office/drawing/2014/main" val="2257841623"/>
                  </a:ext>
                </a:extLst>
              </a:tr>
            </a:tbl>
          </a:graphicData>
        </a:graphic>
      </p:graphicFrame>
    </p:spTree>
    <p:extLst>
      <p:ext uri="{BB962C8B-B14F-4D97-AF65-F5344CB8AC3E}">
        <p14:creationId xmlns:p14="http://schemas.microsoft.com/office/powerpoint/2010/main" val="1051990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CBCD85-FEF9-0B10-2BC2-243FACAD395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94144DB-C67D-2133-2FE6-6CBEFFC5F85F}"/>
              </a:ext>
            </a:extLst>
          </p:cNvPr>
          <p:cNvSpPr>
            <a:spLocks noGrp="1"/>
          </p:cNvSpPr>
          <p:nvPr>
            <p:ph type="title"/>
          </p:nvPr>
        </p:nvSpPr>
        <p:spPr/>
        <p:txBody>
          <a:bodyPr/>
          <a:lstStyle/>
          <a:p>
            <a:r>
              <a:rPr lang="en-US" dirty="0"/>
              <a:t>Kids and causal experimentation</a:t>
            </a:r>
          </a:p>
        </p:txBody>
      </p:sp>
      <p:sp>
        <p:nvSpPr>
          <p:cNvPr id="3" name="Content Placeholder 2">
            <a:extLst>
              <a:ext uri="{FF2B5EF4-FFF2-40B4-BE49-F238E27FC236}">
                <a16:creationId xmlns:a16="http://schemas.microsoft.com/office/drawing/2014/main" id="{9BC3F697-C915-A1DF-8FE2-D175A6F979B1}"/>
              </a:ext>
            </a:extLst>
          </p:cNvPr>
          <p:cNvSpPr>
            <a:spLocks noGrp="1"/>
          </p:cNvSpPr>
          <p:nvPr>
            <p:ph idx="1"/>
          </p:nvPr>
        </p:nvSpPr>
        <p:spPr/>
        <p:txBody>
          <a:bodyPr/>
          <a:lstStyle/>
          <a:p>
            <a:r>
              <a:rPr lang="en-US" sz="4000" dirty="0"/>
              <a:t>The idea that is at the core of intelligence: competence without comprehension as a result of causal intervention. </a:t>
            </a:r>
          </a:p>
          <a:p>
            <a:r>
              <a:rPr lang="en-US" sz="4000" dirty="0"/>
              <a:t>You do a thing and see if it changes anything. And keep doing that. </a:t>
            </a:r>
          </a:p>
          <a:p>
            <a:r>
              <a:rPr lang="en-US" sz="4000" dirty="0"/>
              <a:t>Kids are great at doing this to understand the world. </a:t>
            </a:r>
          </a:p>
        </p:txBody>
      </p:sp>
    </p:spTree>
    <p:extLst>
      <p:ext uri="{BB962C8B-B14F-4D97-AF65-F5344CB8AC3E}">
        <p14:creationId xmlns:p14="http://schemas.microsoft.com/office/powerpoint/2010/main" val="36600916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BEF737-6211-1F86-03E9-53F6F138DEC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A7FF1C4-67A6-EA52-B26B-A0016FFA97B2}"/>
              </a:ext>
            </a:extLst>
          </p:cNvPr>
          <p:cNvSpPr>
            <a:spLocks noGrp="1"/>
          </p:cNvSpPr>
          <p:nvPr>
            <p:ph type="title"/>
          </p:nvPr>
        </p:nvSpPr>
        <p:spPr/>
        <p:txBody>
          <a:bodyPr/>
          <a:lstStyle/>
          <a:p>
            <a:r>
              <a:rPr lang="en-US" dirty="0"/>
              <a:t>What is causation?</a:t>
            </a:r>
          </a:p>
        </p:txBody>
      </p:sp>
      <p:sp>
        <p:nvSpPr>
          <p:cNvPr id="3" name="Content Placeholder 2">
            <a:extLst>
              <a:ext uri="{FF2B5EF4-FFF2-40B4-BE49-F238E27FC236}">
                <a16:creationId xmlns:a16="http://schemas.microsoft.com/office/drawing/2014/main" id="{1FAF4762-B100-AE40-3ABF-458F277E03AB}"/>
              </a:ext>
            </a:extLst>
          </p:cNvPr>
          <p:cNvSpPr>
            <a:spLocks noGrp="1"/>
          </p:cNvSpPr>
          <p:nvPr>
            <p:ph idx="1"/>
          </p:nvPr>
        </p:nvSpPr>
        <p:spPr/>
        <p:txBody>
          <a:bodyPr/>
          <a:lstStyle/>
          <a:p>
            <a:r>
              <a:rPr lang="en-US" sz="4000" dirty="0"/>
              <a:t>If you do something to X that changes Y, </a:t>
            </a:r>
            <a:r>
              <a:rPr lang="en-US" sz="4000" i="1" dirty="0"/>
              <a:t>with some consistency</a:t>
            </a:r>
            <a:r>
              <a:rPr lang="en-US" sz="4000" dirty="0"/>
              <a:t>, then that points to a causal link.</a:t>
            </a:r>
          </a:p>
          <a:p>
            <a:r>
              <a:rPr lang="en-US" sz="4000" dirty="0"/>
              <a:t>How can we be sure though?</a:t>
            </a:r>
          </a:p>
          <a:p>
            <a:r>
              <a:rPr lang="en-US" sz="4000" dirty="0"/>
              <a:t>For example, if I push over a vase and it breaks, I assume I caused it to happen.</a:t>
            </a:r>
          </a:p>
          <a:p>
            <a:r>
              <a:rPr lang="en-US" sz="4000" dirty="0"/>
              <a:t>But how do I know that this wouldn’t have happened anyway? That the vase would’ve just broken on its own? </a:t>
            </a:r>
          </a:p>
        </p:txBody>
      </p:sp>
    </p:spTree>
    <p:extLst>
      <p:ext uri="{BB962C8B-B14F-4D97-AF65-F5344CB8AC3E}">
        <p14:creationId xmlns:p14="http://schemas.microsoft.com/office/powerpoint/2010/main" val="844336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D30656-2EDA-BDCB-715B-0ED8E0A9399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26E9FE1-8748-1BD3-62CF-71C9A7CE8090}"/>
              </a:ext>
            </a:extLst>
          </p:cNvPr>
          <p:cNvSpPr>
            <a:spLocks noGrp="1"/>
          </p:cNvSpPr>
          <p:nvPr>
            <p:ph type="title"/>
          </p:nvPr>
        </p:nvSpPr>
        <p:spPr/>
        <p:txBody>
          <a:bodyPr/>
          <a:lstStyle/>
          <a:p>
            <a:r>
              <a:rPr lang="en-US" dirty="0"/>
              <a:t>What is causation?</a:t>
            </a:r>
          </a:p>
        </p:txBody>
      </p:sp>
      <p:sp>
        <p:nvSpPr>
          <p:cNvPr id="3" name="Content Placeholder 2">
            <a:extLst>
              <a:ext uri="{FF2B5EF4-FFF2-40B4-BE49-F238E27FC236}">
                <a16:creationId xmlns:a16="http://schemas.microsoft.com/office/drawing/2014/main" id="{9AFF1066-AC28-F3A7-1903-A58B0BD32C34}"/>
              </a:ext>
            </a:extLst>
          </p:cNvPr>
          <p:cNvSpPr>
            <a:spLocks noGrp="1"/>
          </p:cNvSpPr>
          <p:nvPr>
            <p:ph idx="1"/>
          </p:nvPr>
        </p:nvSpPr>
        <p:spPr/>
        <p:txBody>
          <a:bodyPr/>
          <a:lstStyle/>
          <a:p>
            <a:r>
              <a:rPr lang="en-US" sz="4000" dirty="0"/>
              <a:t>But how do I know that this wouldn’t have happened anyway? That the vase would’ve just broken on its own? </a:t>
            </a:r>
          </a:p>
          <a:p>
            <a:r>
              <a:rPr lang="en-US" sz="4000" dirty="0"/>
              <a:t>This is called a </a:t>
            </a:r>
            <a:r>
              <a:rPr lang="en-US" sz="4000" b="1" dirty="0"/>
              <a:t>counter-factual</a:t>
            </a:r>
            <a:r>
              <a:rPr lang="en-US" sz="4000" dirty="0"/>
              <a:t>. That there exists a world where the vase breaks even if I did not push it over. </a:t>
            </a:r>
          </a:p>
          <a:p>
            <a:r>
              <a:rPr lang="en-US" sz="4000" dirty="0"/>
              <a:t>This defies our understanding of the world of course, but this is useful statistical reasoning.</a:t>
            </a:r>
          </a:p>
        </p:txBody>
      </p:sp>
    </p:spTree>
    <p:extLst>
      <p:ext uri="{BB962C8B-B14F-4D97-AF65-F5344CB8AC3E}">
        <p14:creationId xmlns:p14="http://schemas.microsoft.com/office/powerpoint/2010/main" val="1870755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DD7CD5-2C88-5D5D-FCC2-5F78527A30F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C8B82ED-DB0C-44A6-E456-1F80854BB157}"/>
              </a:ext>
            </a:extLst>
          </p:cNvPr>
          <p:cNvSpPr>
            <a:spLocks noGrp="1"/>
          </p:cNvSpPr>
          <p:nvPr>
            <p:ph type="title"/>
          </p:nvPr>
        </p:nvSpPr>
        <p:spPr/>
        <p:txBody>
          <a:bodyPr/>
          <a:lstStyle/>
          <a:p>
            <a:r>
              <a:rPr lang="en-US" dirty="0"/>
              <a:t>What is causation?</a:t>
            </a:r>
          </a:p>
        </p:txBody>
      </p:sp>
      <p:sp>
        <p:nvSpPr>
          <p:cNvPr id="3" name="Content Placeholder 2">
            <a:extLst>
              <a:ext uri="{FF2B5EF4-FFF2-40B4-BE49-F238E27FC236}">
                <a16:creationId xmlns:a16="http://schemas.microsoft.com/office/drawing/2014/main" id="{19A70348-3873-E8EB-F5E1-C50F66052116}"/>
              </a:ext>
            </a:extLst>
          </p:cNvPr>
          <p:cNvSpPr>
            <a:spLocks noGrp="1"/>
          </p:cNvSpPr>
          <p:nvPr>
            <p:ph idx="1"/>
          </p:nvPr>
        </p:nvSpPr>
        <p:spPr/>
        <p:txBody>
          <a:bodyPr/>
          <a:lstStyle/>
          <a:p>
            <a:r>
              <a:rPr lang="en-US" sz="4000" dirty="0"/>
              <a:t>Counterfactuals are like the metaphorical populations: useful fictions that let us make better data-driven decisions.</a:t>
            </a:r>
          </a:p>
          <a:p>
            <a:endParaRPr lang="en-US" sz="4000" dirty="0"/>
          </a:p>
          <a:p>
            <a:r>
              <a:rPr lang="en-US" sz="4000" dirty="0"/>
              <a:t>Defining cause based on intervention is difficult in real-life: the counter-</a:t>
            </a:r>
            <a:r>
              <a:rPr lang="en-US" sz="4000" dirty="0" err="1"/>
              <a:t>factuals</a:t>
            </a:r>
            <a:r>
              <a:rPr lang="en-US" sz="4000" dirty="0"/>
              <a:t> can’t actually occur, and then we need statistics.</a:t>
            </a:r>
          </a:p>
        </p:txBody>
      </p:sp>
    </p:spTree>
    <p:extLst>
      <p:ext uri="{BB962C8B-B14F-4D97-AF65-F5344CB8AC3E}">
        <p14:creationId xmlns:p14="http://schemas.microsoft.com/office/powerpoint/2010/main" val="41231284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AE4D7-908B-2B98-62B6-8780777BFA3F}"/>
              </a:ext>
            </a:extLst>
          </p:cNvPr>
          <p:cNvSpPr>
            <a:spLocks noGrp="1"/>
          </p:cNvSpPr>
          <p:nvPr>
            <p:ph type="title"/>
          </p:nvPr>
        </p:nvSpPr>
        <p:spPr/>
        <p:txBody>
          <a:bodyPr/>
          <a:lstStyle/>
          <a:p>
            <a:r>
              <a:rPr lang="en-US" dirty="0"/>
              <a:t>What is causation?</a:t>
            </a:r>
          </a:p>
        </p:txBody>
      </p:sp>
      <mc:AlternateContent xmlns:mc="http://schemas.openxmlformats.org/markup-compatibility/2006" xmlns:we="http://schemas.microsoft.com/office/webextensions/webextension/2010/11" xmlns:pca="http://schemas.microsoft.com/office/powerpoint/2013/contentapp">
        <mc:Choice Requires="we pca">
          <p:graphicFrame>
            <p:nvGraphicFramePr>
              <p:cNvPr id="4" name="Content Placeholder 3">
                <a:extLst>
                  <a:ext uri="{FF2B5EF4-FFF2-40B4-BE49-F238E27FC236}">
                    <a16:creationId xmlns:a16="http://schemas.microsoft.com/office/drawing/2014/main" id="{41D551FA-8820-1C82-DE4A-5D9076946487}"/>
                  </a:ext>
                </a:extLst>
              </p:cNvPr>
              <p:cNvGraphicFramePr>
                <a:graphicFrameLocks noGrp="1"/>
              </p:cNvGraphicFramePr>
              <p:nvPr>
                <p:ph idx="1"/>
              </p:nvPr>
            </p:nvGraphicFramePr>
            <p:xfrm>
              <a:off x="479425" y="1295400"/>
              <a:ext cx="11102975" cy="4445000"/>
            </p:xfrm>
            <a:graphic>
              <a:graphicData uri="http://schemas.microsoft.com/office/webextensions/webextension/2010/11">
                <we:webextensionref xmlns:we="http://schemas.microsoft.com/office/webextensions/webextension/2010/11" xmlns:r="http://schemas.openxmlformats.org/officeDocument/2006/relationships" r:id="rId2"/>
              </a:graphicData>
            </a:graphic>
          </p:graphicFrame>
        </mc:Choice>
        <mc:Fallback xmlns="">
          <p:pic>
            <p:nvPicPr>
              <p:cNvPr id="4" name="Content Placeholder 3">
                <a:extLst>
                  <a:ext uri="{FF2B5EF4-FFF2-40B4-BE49-F238E27FC236}">
                    <a16:creationId xmlns:a16="http://schemas.microsoft.com/office/drawing/2014/main" id="{41D551FA-8820-1C82-DE4A-5D9076946487}"/>
                  </a:ext>
                </a:extLst>
              </p:cNvPr>
              <p:cNvPicPr>
                <a:picLocks noGrp="1" noRot="1" noChangeAspect="1" noMove="1" noResize="1" noEditPoints="1" noAdjustHandles="1" noChangeArrowheads="1" noChangeShapeType="1"/>
              </p:cNvPicPr>
              <p:nvPr/>
            </p:nvPicPr>
            <p:blipFill>
              <a:blip r:embed="rId3">
                <a:clrChange>
                  <a:clrFrom>
                    <a:prstClr val="black"/>
                  </a:clrFrom>
                  <a:clrTo>
                    <a:prstClr val="black">
                      <a:alpha val="0"/>
                    </a:prstClr>
                  </a:clrTo>
                </a:clrChange>
              </a:blip>
              <a:stretch>
                <a:fillRect/>
              </a:stretch>
            </p:blipFill>
            <p:spPr>
              <a:xfrm>
                <a:off x="479425" y="1295400"/>
                <a:ext cx="11102975" cy="4445000"/>
              </a:xfrm>
              <a:prstGeom prst="rect">
                <a:avLst/>
              </a:prstGeom>
            </p:spPr>
          </p:pic>
        </mc:Fallback>
      </mc:AlternateContent>
    </p:spTree>
    <p:extLst>
      <p:ext uri="{BB962C8B-B14F-4D97-AF65-F5344CB8AC3E}">
        <p14:creationId xmlns:p14="http://schemas.microsoft.com/office/powerpoint/2010/main" val="26095069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C0DA5-CA68-EDB7-1100-FDBDE5A969FA}"/>
              </a:ext>
            </a:extLst>
          </p:cNvPr>
          <p:cNvSpPr>
            <a:spLocks noGrp="1"/>
          </p:cNvSpPr>
          <p:nvPr>
            <p:ph type="title"/>
          </p:nvPr>
        </p:nvSpPr>
        <p:spPr/>
        <p:txBody>
          <a:bodyPr/>
          <a:lstStyle/>
          <a:p>
            <a:r>
              <a:rPr lang="en-US" dirty="0"/>
              <a:t>Do tablets increase schoolkids performance?</a:t>
            </a:r>
          </a:p>
        </p:txBody>
      </p:sp>
      <p:sp>
        <p:nvSpPr>
          <p:cNvPr id="3" name="Content Placeholder 2">
            <a:extLst>
              <a:ext uri="{FF2B5EF4-FFF2-40B4-BE49-F238E27FC236}">
                <a16:creationId xmlns:a16="http://schemas.microsoft.com/office/drawing/2014/main" id="{4BD63681-D5A4-F832-D2D3-3F6485504404}"/>
              </a:ext>
            </a:extLst>
          </p:cNvPr>
          <p:cNvSpPr>
            <a:spLocks noGrp="1"/>
          </p:cNvSpPr>
          <p:nvPr>
            <p:ph idx="1"/>
          </p:nvPr>
        </p:nvSpPr>
        <p:spPr/>
        <p:txBody>
          <a:bodyPr/>
          <a:lstStyle/>
          <a:p>
            <a:r>
              <a:rPr lang="en-US" sz="4100" dirty="0"/>
              <a:t>For the true improvement, we need to have exactly the same school and exactly the same kids both have and not have tablets.</a:t>
            </a:r>
          </a:p>
          <a:p>
            <a:r>
              <a:rPr lang="en-US" sz="4100" dirty="0"/>
              <a:t>This isn’t possible. </a:t>
            </a:r>
          </a:p>
          <a:p>
            <a:r>
              <a:rPr lang="en-US" sz="4100" dirty="0"/>
              <a:t>The best we can do is to randomly pick schools such that any bias is accounted for between schools given tablets and those not given tablets.</a:t>
            </a:r>
          </a:p>
        </p:txBody>
      </p:sp>
    </p:spTree>
    <p:extLst>
      <p:ext uri="{BB962C8B-B14F-4D97-AF65-F5344CB8AC3E}">
        <p14:creationId xmlns:p14="http://schemas.microsoft.com/office/powerpoint/2010/main" val="1614496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27958F-33AD-5EE6-96FE-BC1B3D061F5D}"/>
              </a:ext>
            </a:extLst>
          </p:cNvPr>
          <p:cNvSpPr>
            <a:spLocks noGrp="1"/>
          </p:cNvSpPr>
          <p:nvPr>
            <p:ph type="title"/>
          </p:nvPr>
        </p:nvSpPr>
        <p:spPr/>
        <p:txBody>
          <a:bodyPr/>
          <a:lstStyle/>
          <a:p>
            <a:r>
              <a:rPr lang="en-US" dirty="0"/>
              <a:t>Randomization: The Heart of Causal Analysis</a:t>
            </a:r>
          </a:p>
        </p:txBody>
      </p:sp>
      <p:sp>
        <p:nvSpPr>
          <p:cNvPr id="3" name="Content Placeholder 2">
            <a:extLst>
              <a:ext uri="{FF2B5EF4-FFF2-40B4-BE49-F238E27FC236}">
                <a16:creationId xmlns:a16="http://schemas.microsoft.com/office/drawing/2014/main" id="{D40A205B-C47B-12BC-504A-6904954DC16A}"/>
              </a:ext>
            </a:extLst>
          </p:cNvPr>
          <p:cNvSpPr>
            <a:spLocks noGrp="1"/>
          </p:cNvSpPr>
          <p:nvPr>
            <p:ph idx="1"/>
          </p:nvPr>
        </p:nvSpPr>
        <p:spPr/>
        <p:txBody>
          <a:bodyPr/>
          <a:lstStyle/>
          <a:p>
            <a:r>
              <a:rPr lang="en-US" dirty="0"/>
              <a:t>When we randomize over who gets a treatment or not, we make the potential outcomes independent of the treatment.</a:t>
            </a:r>
          </a:p>
          <a:p>
            <a:r>
              <a:rPr lang="en-US" dirty="0"/>
              <a:t>This means that the group given treatment and group not given treatment are comparable.</a:t>
            </a:r>
          </a:p>
          <a:p>
            <a:r>
              <a:rPr lang="en-US" dirty="0"/>
              <a:t>This sounds confusing but really all it is saying is there’s no bias in who is receiving treatment.</a:t>
            </a:r>
          </a:p>
        </p:txBody>
      </p:sp>
    </p:spTree>
    <p:extLst>
      <p:ext uri="{BB962C8B-B14F-4D97-AF65-F5344CB8AC3E}">
        <p14:creationId xmlns:p14="http://schemas.microsoft.com/office/powerpoint/2010/main" val="2977889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6DB737-002C-CDA0-B725-AE3545BC7B1F}"/>
              </a:ext>
            </a:extLst>
          </p:cNvPr>
          <p:cNvSpPr>
            <a:spLocks noGrp="1"/>
          </p:cNvSpPr>
          <p:nvPr>
            <p:ph type="title"/>
          </p:nvPr>
        </p:nvSpPr>
        <p:spPr/>
        <p:txBody>
          <a:bodyPr/>
          <a:lstStyle/>
          <a:p>
            <a:r>
              <a:rPr lang="en-US" dirty="0"/>
              <a:t>What does random mean?</a:t>
            </a:r>
          </a:p>
        </p:txBody>
      </p:sp>
      <p:sp>
        <p:nvSpPr>
          <p:cNvPr id="3" name="Content Placeholder 2">
            <a:extLst>
              <a:ext uri="{FF2B5EF4-FFF2-40B4-BE49-F238E27FC236}">
                <a16:creationId xmlns:a16="http://schemas.microsoft.com/office/drawing/2014/main" id="{0C5C63CC-4E5A-7712-0B10-4FE9C6B30441}"/>
              </a:ext>
            </a:extLst>
          </p:cNvPr>
          <p:cNvSpPr>
            <a:spLocks noGrp="1"/>
          </p:cNvSpPr>
          <p:nvPr>
            <p:ph idx="1"/>
          </p:nvPr>
        </p:nvSpPr>
        <p:spPr/>
        <p:txBody>
          <a:bodyPr/>
          <a:lstStyle/>
          <a:p>
            <a:r>
              <a:rPr lang="en-US" dirty="0"/>
              <a:t>Perhaps it means if we have a set of schools, we assign each of them a number and can select among them equally. </a:t>
            </a:r>
          </a:p>
          <a:p>
            <a:r>
              <a:rPr lang="en-US" dirty="0"/>
              <a:t>So, each school effectively had the same probability of being chosen as any other.</a:t>
            </a:r>
          </a:p>
          <a:p>
            <a:r>
              <a:rPr lang="en-US" dirty="0"/>
              <a:t>When would this fail?</a:t>
            </a:r>
          </a:p>
        </p:txBody>
      </p:sp>
    </p:spTree>
    <p:extLst>
      <p:ext uri="{BB962C8B-B14F-4D97-AF65-F5344CB8AC3E}">
        <p14:creationId xmlns:p14="http://schemas.microsoft.com/office/powerpoint/2010/main" val="31283464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75C506-09AE-138F-BDD0-E652DE30BFF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ACA2FE1-F44C-20D4-3829-520B89879683}"/>
              </a:ext>
            </a:extLst>
          </p:cNvPr>
          <p:cNvSpPr>
            <a:spLocks noGrp="1"/>
          </p:cNvSpPr>
          <p:nvPr>
            <p:ph type="title"/>
          </p:nvPr>
        </p:nvSpPr>
        <p:spPr/>
        <p:txBody>
          <a:bodyPr/>
          <a:lstStyle/>
          <a:p>
            <a:r>
              <a:rPr lang="en-US" dirty="0"/>
              <a:t>Eating Margarine and Divorce in Maine</a:t>
            </a:r>
          </a:p>
        </p:txBody>
      </p:sp>
      <p:sp>
        <p:nvSpPr>
          <p:cNvPr id="6" name="TextBox 5">
            <a:extLst>
              <a:ext uri="{FF2B5EF4-FFF2-40B4-BE49-F238E27FC236}">
                <a16:creationId xmlns:a16="http://schemas.microsoft.com/office/drawing/2014/main" id="{C4423C29-6F03-ED98-4FAD-333465801317}"/>
              </a:ext>
            </a:extLst>
          </p:cNvPr>
          <p:cNvSpPr txBox="1"/>
          <p:nvPr/>
        </p:nvSpPr>
        <p:spPr>
          <a:xfrm>
            <a:off x="9280634" y="6519446"/>
            <a:ext cx="3195145" cy="338554"/>
          </a:xfrm>
          <a:prstGeom prst="rect">
            <a:avLst/>
          </a:prstGeom>
          <a:noFill/>
        </p:spPr>
        <p:txBody>
          <a:bodyPr wrap="square" rtlCol="0">
            <a:spAutoFit/>
          </a:bodyPr>
          <a:lstStyle/>
          <a:p>
            <a:r>
              <a:rPr lang="en-US" sz="1600" i="1" dirty="0">
                <a:hlinkClick r:id="rId2"/>
              </a:rPr>
              <a:t>Tyler Vigen: Spurious Correlations</a:t>
            </a:r>
            <a:endParaRPr lang="en-US" sz="1600" i="1" dirty="0"/>
          </a:p>
        </p:txBody>
      </p:sp>
      <p:pic>
        <p:nvPicPr>
          <p:cNvPr id="13" name="Content Placeholder 12" descr="A graph of divorce rate&#10;&#10;Description automatically generated">
            <a:extLst>
              <a:ext uri="{FF2B5EF4-FFF2-40B4-BE49-F238E27FC236}">
                <a16:creationId xmlns:a16="http://schemas.microsoft.com/office/drawing/2014/main" id="{C729AD79-0600-D113-C349-B6CBAB892422}"/>
              </a:ext>
            </a:extLst>
          </p:cNvPr>
          <p:cNvPicPr>
            <a:picLocks noGrp="1" noChangeAspect="1"/>
          </p:cNvPicPr>
          <p:nvPr>
            <p:ph idx="1"/>
          </p:nvPr>
        </p:nvPicPr>
        <p:blipFill>
          <a:blip r:embed="rId3"/>
          <a:stretch>
            <a:fillRect/>
          </a:stretch>
        </p:blipFill>
        <p:spPr>
          <a:xfrm>
            <a:off x="2356875" y="1295400"/>
            <a:ext cx="7348074" cy="4445000"/>
          </a:xfrm>
        </p:spPr>
      </p:pic>
    </p:spTree>
    <p:extLst>
      <p:ext uri="{BB962C8B-B14F-4D97-AF65-F5344CB8AC3E}">
        <p14:creationId xmlns:p14="http://schemas.microsoft.com/office/powerpoint/2010/main" val="262190375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692568-4F65-31E7-2B6A-D67A0A808A1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4676EA7-067C-209A-0275-C52866CEF3AE}"/>
              </a:ext>
            </a:extLst>
          </p:cNvPr>
          <p:cNvSpPr>
            <a:spLocks noGrp="1"/>
          </p:cNvSpPr>
          <p:nvPr>
            <p:ph type="title"/>
          </p:nvPr>
        </p:nvSpPr>
        <p:spPr/>
        <p:txBody>
          <a:bodyPr/>
          <a:lstStyle/>
          <a:p>
            <a:r>
              <a:rPr lang="en-US" dirty="0"/>
              <a:t>Do COVID vaccines reduce the risk of COVID?</a:t>
            </a:r>
          </a:p>
        </p:txBody>
      </p:sp>
      <p:sp>
        <p:nvSpPr>
          <p:cNvPr id="3" name="Content Placeholder 2">
            <a:extLst>
              <a:ext uri="{FF2B5EF4-FFF2-40B4-BE49-F238E27FC236}">
                <a16:creationId xmlns:a16="http://schemas.microsoft.com/office/drawing/2014/main" id="{14D8F061-69F8-A664-56D2-110DD20FBE9F}"/>
              </a:ext>
            </a:extLst>
          </p:cNvPr>
          <p:cNvSpPr>
            <a:spLocks noGrp="1"/>
          </p:cNvSpPr>
          <p:nvPr>
            <p:ph idx="1"/>
          </p:nvPr>
        </p:nvSpPr>
        <p:spPr>
          <a:xfrm>
            <a:off x="480001" y="1296001"/>
            <a:ext cx="11102399" cy="3745900"/>
          </a:xfrm>
        </p:spPr>
        <p:txBody>
          <a:bodyPr/>
          <a:lstStyle/>
          <a:p>
            <a:r>
              <a:rPr lang="en-US" dirty="0"/>
              <a:t>If I got COVID despite being vaccinated, how do I know how many times I was at risk and DIDN’T get COVID?</a:t>
            </a:r>
          </a:p>
          <a:p>
            <a:endParaRPr lang="en-US" dirty="0"/>
          </a:p>
          <a:p>
            <a:r>
              <a:rPr lang="en-US" dirty="0"/>
              <a:t>The developers of the vaccine had to run a clinical trial to do a ‘fair test’.</a:t>
            </a:r>
          </a:p>
        </p:txBody>
      </p:sp>
    </p:spTree>
    <p:extLst>
      <p:ext uri="{BB962C8B-B14F-4D97-AF65-F5344CB8AC3E}">
        <p14:creationId xmlns:p14="http://schemas.microsoft.com/office/powerpoint/2010/main" val="353149537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CBDE5F-27B8-D6B7-1716-BC33AF75B50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6E22A0E-6ADC-5FA4-4CFC-64666C31AF4B}"/>
              </a:ext>
            </a:extLst>
          </p:cNvPr>
          <p:cNvSpPr>
            <a:spLocks noGrp="1"/>
          </p:cNvSpPr>
          <p:nvPr>
            <p:ph type="title"/>
          </p:nvPr>
        </p:nvSpPr>
        <p:spPr/>
        <p:txBody>
          <a:bodyPr/>
          <a:lstStyle/>
          <a:p>
            <a:r>
              <a:rPr lang="en-US" dirty="0"/>
              <a:t>Clinical Trial Principles </a:t>
            </a:r>
          </a:p>
        </p:txBody>
      </p:sp>
      <p:sp>
        <p:nvSpPr>
          <p:cNvPr id="3" name="Content Placeholder 2">
            <a:extLst>
              <a:ext uri="{FF2B5EF4-FFF2-40B4-BE49-F238E27FC236}">
                <a16:creationId xmlns:a16="http://schemas.microsoft.com/office/drawing/2014/main" id="{40C077EC-F0C2-2FE6-D08F-79295F42C634}"/>
              </a:ext>
            </a:extLst>
          </p:cNvPr>
          <p:cNvSpPr>
            <a:spLocks noGrp="1"/>
          </p:cNvSpPr>
          <p:nvPr>
            <p:ph idx="1"/>
          </p:nvPr>
        </p:nvSpPr>
        <p:spPr/>
        <p:txBody>
          <a:bodyPr/>
          <a:lstStyle/>
          <a:p>
            <a:pPr marL="742950" indent="-742950">
              <a:buFont typeface="+mj-lt"/>
              <a:buAutoNum type="arabicPeriod"/>
            </a:pPr>
            <a:r>
              <a:rPr lang="en-US" sz="3600" dirty="0"/>
              <a:t>Controls: We need to give the vaccine to some and not to others. This group not getting the vaccines should not know they don’t get the vaccine but a placebo.</a:t>
            </a:r>
          </a:p>
          <a:p>
            <a:pPr marL="742950" indent="-742950">
              <a:buFont typeface="+mj-lt"/>
              <a:buAutoNum type="arabicPeriod"/>
            </a:pPr>
            <a:r>
              <a:rPr lang="en-US" sz="2800" dirty="0"/>
              <a:t>Allocation of Treatment. </a:t>
            </a:r>
          </a:p>
          <a:p>
            <a:pPr marL="742950" indent="-742950">
              <a:buFont typeface="+mj-lt"/>
              <a:buAutoNum type="arabicPeriod"/>
            </a:pPr>
            <a:r>
              <a:rPr lang="en-US" sz="2800" dirty="0"/>
              <a:t>People should be counted in the groups they were assigned to.</a:t>
            </a:r>
          </a:p>
          <a:p>
            <a:pPr marL="742950" indent="-742950">
              <a:buFont typeface="+mj-lt"/>
              <a:buAutoNum type="arabicPeriod"/>
            </a:pPr>
            <a:r>
              <a:rPr lang="en-US" sz="2800" dirty="0"/>
              <a:t>People should be blinded to their group.</a:t>
            </a:r>
          </a:p>
          <a:p>
            <a:pPr marL="742950" indent="-742950">
              <a:buFont typeface="+mj-lt"/>
              <a:buAutoNum type="arabicPeriod"/>
            </a:pPr>
            <a:r>
              <a:rPr lang="en-US" sz="2800" dirty="0"/>
              <a:t>Groups should be equally treated. </a:t>
            </a:r>
          </a:p>
          <a:p>
            <a:pPr marL="742950" indent="-742950">
              <a:buFont typeface="+mj-lt"/>
              <a:buAutoNum type="arabicPeriod"/>
            </a:pPr>
            <a:r>
              <a:rPr lang="en-US" sz="2800" dirty="0"/>
              <a:t>People doing the final assessment shouldn’t know which group the subjects are in. </a:t>
            </a:r>
          </a:p>
          <a:p>
            <a:pPr marL="742950" indent="-742950">
              <a:buFont typeface="+mj-lt"/>
              <a:buAutoNum type="arabicPeriod"/>
            </a:pPr>
            <a:r>
              <a:rPr lang="en-US" sz="2800" dirty="0"/>
              <a:t>Measure everyone.</a:t>
            </a:r>
          </a:p>
        </p:txBody>
      </p:sp>
    </p:spTree>
    <p:extLst>
      <p:ext uri="{BB962C8B-B14F-4D97-AF65-F5344CB8AC3E}">
        <p14:creationId xmlns:p14="http://schemas.microsoft.com/office/powerpoint/2010/main" val="43710441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1BF457-4E89-A5C9-F17C-7E16AA98104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A9004E1-5775-C8AD-D745-6798CD0AF443}"/>
              </a:ext>
            </a:extLst>
          </p:cNvPr>
          <p:cNvSpPr>
            <a:spLocks noGrp="1"/>
          </p:cNvSpPr>
          <p:nvPr>
            <p:ph type="title"/>
          </p:nvPr>
        </p:nvSpPr>
        <p:spPr/>
        <p:txBody>
          <a:bodyPr/>
          <a:lstStyle/>
          <a:p>
            <a:r>
              <a:rPr lang="en-US" dirty="0"/>
              <a:t>Clinical Trial Principles </a:t>
            </a:r>
          </a:p>
        </p:txBody>
      </p:sp>
      <p:sp>
        <p:nvSpPr>
          <p:cNvPr id="3" name="Content Placeholder 2">
            <a:extLst>
              <a:ext uri="{FF2B5EF4-FFF2-40B4-BE49-F238E27FC236}">
                <a16:creationId xmlns:a16="http://schemas.microsoft.com/office/drawing/2014/main" id="{1771FE52-2E54-E9F1-8193-3CF75C9428D6}"/>
              </a:ext>
            </a:extLst>
          </p:cNvPr>
          <p:cNvSpPr>
            <a:spLocks noGrp="1"/>
          </p:cNvSpPr>
          <p:nvPr>
            <p:ph idx="1"/>
          </p:nvPr>
        </p:nvSpPr>
        <p:spPr/>
        <p:txBody>
          <a:bodyPr/>
          <a:lstStyle/>
          <a:p>
            <a:pPr marL="742950" indent="-742950">
              <a:buFont typeface="+mj-lt"/>
              <a:buAutoNum type="arabicPeriod"/>
            </a:pPr>
            <a:r>
              <a:rPr lang="en-US" sz="2800" dirty="0"/>
              <a:t>Controls</a:t>
            </a:r>
          </a:p>
          <a:p>
            <a:pPr marL="742950" indent="-742950">
              <a:buFont typeface="+mj-lt"/>
              <a:buAutoNum type="arabicPeriod"/>
            </a:pPr>
            <a:r>
              <a:rPr lang="en-US" sz="3600" dirty="0"/>
              <a:t>Allocation of Treatment: Randomly allocate participants to treatment and control. (a randomized controlled trial or RCT). Accounts for unknown unknowns.</a:t>
            </a:r>
          </a:p>
          <a:p>
            <a:pPr marL="742950" indent="-742950">
              <a:buFont typeface="+mj-lt"/>
              <a:buAutoNum type="arabicPeriod"/>
            </a:pPr>
            <a:r>
              <a:rPr lang="en-US" sz="2800" dirty="0"/>
              <a:t>People should be counted in the groups they were assigned to.</a:t>
            </a:r>
          </a:p>
          <a:p>
            <a:pPr marL="742950" indent="-742950">
              <a:buFont typeface="+mj-lt"/>
              <a:buAutoNum type="arabicPeriod"/>
            </a:pPr>
            <a:r>
              <a:rPr lang="en-US" sz="2800" dirty="0"/>
              <a:t>People should be blinded to their group.</a:t>
            </a:r>
          </a:p>
          <a:p>
            <a:pPr marL="742950" indent="-742950">
              <a:buFont typeface="+mj-lt"/>
              <a:buAutoNum type="arabicPeriod"/>
            </a:pPr>
            <a:r>
              <a:rPr lang="en-US" sz="2800" dirty="0"/>
              <a:t>Groups should be equally treated. </a:t>
            </a:r>
          </a:p>
          <a:p>
            <a:pPr marL="742950" indent="-742950">
              <a:buFont typeface="+mj-lt"/>
              <a:buAutoNum type="arabicPeriod"/>
            </a:pPr>
            <a:r>
              <a:rPr lang="en-US" sz="2800" dirty="0"/>
              <a:t>People doing the final assessment shouldn’t know which group the subjects are in. </a:t>
            </a:r>
          </a:p>
          <a:p>
            <a:pPr marL="742950" indent="-742950">
              <a:buFont typeface="+mj-lt"/>
              <a:buAutoNum type="arabicPeriod"/>
            </a:pPr>
            <a:r>
              <a:rPr lang="en-US" sz="2800" dirty="0"/>
              <a:t>Measure everyone.</a:t>
            </a:r>
          </a:p>
        </p:txBody>
      </p:sp>
    </p:spTree>
    <p:extLst>
      <p:ext uri="{BB962C8B-B14F-4D97-AF65-F5344CB8AC3E}">
        <p14:creationId xmlns:p14="http://schemas.microsoft.com/office/powerpoint/2010/main" val="56615468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D6FCDB-526E-6AF5-DEF5-CAD51BC14B8E}"/>
              </a:ext>
            </a:extLst>
          </p:cNvPr>
          <p:cNvSpPr>
            <a:spLocks noGrp="1"/>
          </p:cNvSpPr>
          <p:nvPr>
            <p:ph type="title"/>
          </p:nvPr>
        </p:nvSpPr>
        <p:spPr/>
        <p:txBody>
          <a:bodyPr/>
          <a:lstStyle/>
          <a:p>
            <a:r>
              <a:rPr lang="en-US" dirty="0"/>
              <a:t>Poor Sampling but Usable</a:t>
            </a:r>
          </a:p>
        </p:txBody>
      </p:sp>
      <p:sp>
        <p:nvSpPr>
          <p:cNvPr id="3" name="Content Placeholder 2">
            <a:extLst>
              <a:ext uri="{FF2B5EF4-FFF2-40B4-BE49-F238E27FC236}">
                <a16:creationId xmlns:a16="http://schemas.microsoft.com/office/drawing/2014/main" id="{22272659-E18B-E5EF-8F13-F3C675D52A16}"/>
              </a:ext>
            </a:extLst>
          </p:cNvPr>
          <p:cNvSpPr>
            <a:spLocks noGrp="1"/>
          </p:cNvSpPr>
          <p:nvPr>
            <p:ph idx="1"/>
          </p:nvPr>
        </p:nvSpPr>
        <p:spPr/>
        <p:txBody>
          <a:bodyPr/>
          <a:lstStyle/>
          <a:p>
            <a:r>
              <a:rPr lang="en-US" dirty="0"/>
              <a:t>Convenience Samples: Taking samples where you can get them. Inevitable in medical studies, but we can still randomize who gets treatment.</a:t>
            </a:r>
            <a:br>
              <a:rPr lang="en-US" dirty="0"/>
            </a:br>
            <a:r>
              <a:rPr lang="en-US" dirty="0"/>
              <a:t> </a:t>
            </a:r>
          </a:p>
          <a:p>
            <a:r>
              <a:rPr lang="en-US" dirty="0"/>
              <a:t>Volunteer Samples: Only take people who volunteer, sometimes also inevitable, especially for dangerous drugs.</a:t>
            </a:r>
          </a:p>
        </p:txBody>
      </p:sp>
    </p:spTree>
    <p:extLst>
      <p:ext uri="{BB962C8B-B14F-4D97-AF65-F5344CB8AC3E}">
        <p14:creationId xmlns:p14="http://schemas.microsoft.com/office/powerpoint/2010/main" val="145992331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592BF7-7C00-51BF-3585-2D971A36208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E71C2EE-C192-5C10-417B-0B2DCA522F22}"/>
              </a:ext>
            </a:extLst>
          </p:cNvPr>
          <p:cNvSpPr>
            <a:spLocks noGrp="1"/>
          </p:cNvSpPr>
          <p:nvPr>
            <p:ph type="title"/>
          </p:nvPr>
        </p:nvSpPr>
        <p:spPr/>
        <p:txBody>
          <a:bodyPr/>
          <a:lstStyle/>
          <a:p>
            <a:r>
              <a:rPr lang="en-US" dirty="0"/>
              <a:t>Clinical Trial Principles </a:t>
            </a:r>
          </a:p>
        </p:txBody>
      </p:sp>
      <p:sp>
        <p:nvSpPr>
          <p:cNvPr id="3" name="Content Placeholder 2">
            <a:extLst>
              <a:ext uri="{FF2B5EF4-FFF2-40B4-BE49-F238E27FC236}">
                <a16:creationId xmlns:a16="http://schemas.microsoft.com/office/drawing/2014/main" id="{549ADA52-40F4-4543-4D5D-CEB9DAD92D8D}"/>
              </a:ext>
            </a:extLst>
          </p:cNvPr>
          <p:cNvSpPr>
            <a:spLocks noGrp="1"/>
          </p:cNvSpPr>
          <p:nvPr>
            <p:ph idx="1"/>
          </p:nvPr>
        </p:nvSpPr>
        <p:spPr/>
        <p:txBody>
          <a:bodyPr/>
          <a:lstStyle/>
          <a:p>
            <a:pPr marL="742950" indent="-742950">
              <a:buFont typeface="+mj-lt"/>
              <a:buAutoNum type="arabicPeriod"/>
            </a:pPr>
            <a:r>
              <a:rPr lang="en-US" sz="2800" dirty="0"/>
              <a:t>Controls</a:t>
            </a:r>
          </a:p>
          <a:p>
            <a:pPr marL="742950" indent="-742950">
              <a:buFont typeface="+mj-lt"/>
              <a:buAutoNum type="arabicPeriod"/>
            </a:pPr>
            <a:r>
              <a:rPr lang="en-US" sz="2800" dirty="0"/>
              <a:t>Allocation of Treatment: Randomly allocate participants to treatment and control. (a randomized controlled trial or RCT). </a:t>
            </a:r>
          </a:p>
          <a:p>
            <a:pPr marL="742950" indent="-742950">
              <a:buFont typeface="+mj-lt"/>
              <a:buAutoNum type="arabicPeriod"/>
            </a:pPr>
            <a:r>
              <a:rPr lang="en-US" sz="3200" dirty="0"/>
              <a:t>People should be counted in the groups they were assigned to. Even if they don’t get the vaccine in the end. Measures the act of prescription (less relevant for vaccines).</a:t>
            </a:r>
          </a:p>
          <a:p>
            <a:pPr marL="742950" indent="-742950">
              <a:buFont typeface="+mj-lt"/>
              <a:buAutoNum type="arabicPeriod"/>
            </a:pPr>
            <a:r>
              <a:rPr lang="en-US" sz="2800" dirty="0"/>
              <a:t>People should be blinded to their group.</a:t>
            </a:r>
          </a:p>
          <a:p>
            <a:pPr marL="742950" indent="-742950">
              <a:buFont typeface="+mj-lt"/>
              <a:buAutoNum type="arabicPeriod"/>
            </a:pPr>
            <a:r>
              <a:rPr lang="en-US" sz="2800" dirty="0"/>
              <a:t>Groups should be equally treated. </a:t>
            </a:r>
          </a:p>
          <a:p>
            <a:pPr marL="742950" indent="-742950">
              <a:buFont typeface="+mj-lt"/>
              <a:buAutoNum type="arabicPeriod"/>
            </a:pPr>
            <a:r>
              <a:rPr lang="en-US" sz="2800" dirty="0"/>
              <a:t>People doing the final assessment shouldn’t know which group the subjects are in. </a:t>
            </a:r>
          </a:p>
          <a:p>
            <a:pPr marL="742950" indent="-742950">
              <a:buFont typeface="+mj-lt"/>
              <a:buAutoNum type="arabicPeriod"/>
            </a:pPr>
            <a:r>
              <a:rPr lang="en-US" sz="2800" dirty="0"/>
              <a:t>Measure everyone.</a:t>
            </a:r>
          </a:p>
        </p:txBody>
      </p:sp>
    </p:spTree>
    <p:extLst>
      <p:ext uri="{BB962C8B-B14F-4D97-AF65-F5344CB8AC3E}">
        <p14:creationId xmlns:p14="http://schemas.microsoft.com/office/powerpoint/2010/main" val="306143424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BA22B5-5318-7EFC-08BD-E3E569FF46A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499EA94-D8FE-9417-90B0-00530969D7FD}"/>
              </a:ext>
            </a:extLst>
          </p:cNvPr>
          <p:cNvSpPr>
            <a:spLocks noGrp="1"/>
          </p:cNvSpPr>
          <p:nvPr>
            <p:ph type="title"/>
          </p:nvPr>
        </p:nvSpPr>
        <p:spPr/>
        <p:txBody>
          <a:bodyPr/>
          <a:lstStyle/>
          <a:p>
            <a:r>
              <a:rPr lang="en-US" dirty="0"/>
              <a:t>Clinical Trial Principles </a:t>
            </a:r>
          </a:p>
        </p:txBody>
      </p:sp>
      <p:sp>
        <p:nvSpPr>
          <p:cNvPr id="3" name="Content Placeholder 2">
            <a:extLst>
              <a:ext uri="{FF2B5EF4-FFF2-40B4-BE49-F238E27FC236}">
                <a16:creationId xmlns:a16="http://schemas.microsoft.com/office/drawing/2014/main" id="{CC07B7BB-FB2C-0975-5BE1-139A55FAD2D8}"/>
              </a:ext>
            </a:extLst>
          </p:cNvPr>
          <p:cNvSpPr>
            <a:spLocks noGrp="1"/>
          </p:cNvSpPr>
          <p:nvPr>
            <p:ph idx="1"/>
          </p:nvPr>
        </p:nvSpPr>
        <p:spPr/>
        <p:txBody>
          <a:bodyPr/>
          <a:lstStyle/>
          <a:p>
            <a:pPr marL="742950" indent="-742950">
              <a:buFont typeface="+mj-lt"/>
              <a:buAutoNum type="arabicPeriod"/>
            </a:pPr>
            <a:r>
              <a:rPr lang="en-US" sz="2800" dirty="0"/>
              <a:t>Controls</a:t>
            </a:r>
          </a:p>
          <a:p>
            <a:pPr marL="742950" indent="-742950">
              <a:buFont typeface="+mj-lt"/>
              <a:buAutoNum type="arabicPeriod"/>
            </a:pPr>
            <a:r>
              <a:rPr lang="en-US" sz="2800" dirty="0"/>
              <a:t>Allocation of Treatment: Randomly allocate participants to treatment and control. (a randomized controlled trial or RCT). </a:t>
            </a:r>
          </a:p>
          <a:p>
            <a:pPr marL="742950" indent="-742950">
              <a:buFont typeface="+mj-lt"/>
              <a:buAutoNum type="arabicPeriod"/>
            </a:pPr>
            <a:r>
              <a:rPr lang="en-US" sz="2800" dirty="0"/>
              <a:t>People should be counted in the groups they were assigned to.</a:t>
            </a:r>
          </a:p>
          <a:p>
            <a:pPr marL="742950" indent="-742950">
              <a:buFont typeface="+mj-lt"/>
              <a:buAutoNum type="arabicPeriod"/>
            </a:pPr>
            <a:r>
              <a:rPr lang="en-US" sz="3600" dirty="0"/>
              <a:t>People should be blinded to their group. So that they don’t do more risky activities assuming they have immunity.</a:t>
            </a:r>
          </a:p>
          <a:p>
            <a:pPr marL="742950" indent="-742950">
              <a:buFont typeface="+mj-lt"/>
              <a:buAutoNum type="arabicPeriod"/>
            </a:pPr>
            <a:r>
              <a:rPr lang="en-US" sz="2800" dirty="0"/>
              <a:t>Groups should be equally treated. </a:t>
            </a:r>
          </a:p>
          <a:p>
            <a:pPr marL="742950" indent="-742950">
              <a:buFont typeface="+mj-lt"/>
              <a:buAutoNum type="arabicPeriod"/>
            </a:pPr>
            <a:r>
              <a:rPr lang="en-US" sz="2800" dirty="0"/>
              <a:t>People doing the final assessment shouldn’t know which group the subjects are in. </a:t>
            </a:r>
          </a:p>
          <a:p>
            <a:pPr marL="742950" indent="-742950">
              <a:buFont typeface="+mj-lt"/>
              <a:buAutoNum type="arabicPeriod"/>
            </a:pPr>
            <a:r>
              <a:rPr lang="en-US" sz="2800" dirty="0"/>
              <a:t>Measure everyone.</a:t>
            </a:r>
          </a:p>
        </p:txBody>
      </p:sp>
    </p:spTree>
    <p:extLst>
      <p:ext uri="{BB962C8B-B14F-4D97-AF65-F5344CB8AC3E}">
        <p14:creationId xmlns:p14="http://schemas.microsoft.com/office/powerpoint/2010/main" val="60350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8CD7B4-6C1C-DCA3-747C-64E719AF340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6B85CF3-3743-C929-8354-BF43530B049B}"/>
              </a:ext>
            </a:extLst>
          </p:cNvPr>
          <p:cNvSpPr>
            <a:spLocks noGrp="1"/>
          </p:cNvSpPr>
          <p:nvPr>
            <p:ph type="title"/>
          </p:nvPr>
        </p:nvSpPr>
        <p:spPr/>
        <p:txBody>
          <a:bodyPr/>
          <a:lstStyle/>
          <a:p>
            <a:r>
              <a:rPr lang="en-US" dirty="0"/>
              <a:t>Clinical Trial Principles </a:t>
            </a:r>
          </a:p>
        </p:txBody>
      </p:sp>
      <p:sp>
        <p:nvSpPr>
          <p:cNvPr id="3" name="Content Placeholder 2">
            <a:extLst>
              <a:ext uri="{FF2B5EF4-FFF2-40B4-BE49-F238E27FC236}">
                <a16:creationId xmlns:a16="http://schemas.microsoft.com/office/drawing/2014/main" id="{F8B539F6-6F5A-D50E-359B-A08B7F476991}"/>
              </a:ext>
            </a:extLst>
          </p:cNvPr>
          <p:cNvSpPr>
            <a:spLocks noGrp="1"/>
          </p:cNvSpPr>
          <p:nvPr>
            <p:ph idx="1"/>
          </p:nvPr>
        </p:nvSpPr>
        <p:spPr/>
        <p:txBody>
          <a:bodyPr/>
          <a:lstStyle/>
          <a:p>
            <a:pPr marL="742950" indent="-742950">
              <a:buFont typeface="+mj-lt"/>
              <a:buAutoNum type="arabicPeriod"/>
            </a:pPr>
            <a:r>
              <a:rPr lang="en-US" sz="2800" dirty="0"/>
              <a:t>Controls</a:t>
            </a:r>
          </a:p>
          <a:p>
            <a:pPr marL="742950" indent="-742950">
              <a:buFont typeface="+mj-lt"/>
              <a:buAutoNum type="arabicPeriod"/>
            </a:pPr>
            <a:r>
              <a:rPr lang="en-US" sz="2800" dirty="0"/>
              <a:t>Allocation of Treatment: Randomly allocate participants to treatment and control. (a randomized controlled trial or RCT). </a:t>
            </a:r>
          </a:p>
          <a:p>
            <a:pPr marL="742950" indent="-742950">
              <a:buFont typeface="+mj-lt"/>
              <a:buAutoNum type="arabicPeriod"/>
            </a:pPr>
            <a:r>
              <a:rPr lang="en-US" sz="2800" dirty="0"/>
              <a:t>People should be counted in the groups they were assigned to.</a:t>
            </a:r>
          </a:p>
          <a:p>
            <a:pPr marL="742950" indent="-742950">
              <a:buFont typeface="+mj-lt"/>
              <a:buAutoNum type="arabicPeriod"/>
            </a:pPr>
            <a:r>
              <a:rPr lang="en-US" sz="2800" dirty="0"/>
              <a:t>People should be blinded to their group. So that they don’t do more risky activities assuming they have immunity.</a:t>
            </a:r>
          </a:p>
          <a:p>
            <a:pPr marL="742950" indent="-742950">
              <a:buFont typeface="+mj-lt"/>
              <a:buAutoNum type="arabicPeriod"/>
            </a:pPr>
            <a:r>
              <a:rPr lang="en-US" sz="3600" dirty="0"/>
              <a:t>Groups should be equally treated. People getting treatment shouldn’t be examined more or vice-versa.</a:t>
            </a:r>
          </a:p>
          <a:p>
            <a:pPr marL="742950" indent="-742950">
              <a:buFont typeface="+mj-lt"/>
              <a:buAutoNum type="arabicPeriod"/>
            </a:pPr>
            <a:r>
              <a:rPr lang="en-US" sz="2800" dirty="0"/>
              <a:t>People doing the final assessment shouldn’t know which group the subjects are in. </a:t>
            </a:r>
          </a:p>
          <a:p>
            <a:pPr marL="742950" indent="-742950">
              <a:buFont typeface="+mj-lt"/>
              <a:buAutoNum type="arabicPeriod"/>
            </a:pPr>
            <a:r>
              <a:rPr lang="en-US" sz="2800" dirty="0"/>
              <a:t>Measure everyone.</a:t>
            </a:r>
          </a:p>
        </p:txBody>
      </p:sp>
    </p:spTree>
    <p:extLst>
      <p:ext uri="{BB962C8B-B14F-4D97-AF65-F5344CB8AC3E}">
        <p14:creationId xmlns:p14="http://schemas.microsoft.com/office/powerpoint/2010/main" val="157666426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EE2C99-A468-8EA6-C284-25FB740EA2F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1D67E46-7616-E788-BD07-1A27BE8B5AF3}"/>
              </a:ext>
            </a:extLst>
          </p:cNvPr>
          <p:cNvSpPr>
            <a:spLocks noGrp="1"/>
          </p:cNvSpPr>
          <p:nvPr>
            <p:ph type="title"/>
          </p:nvPr>
        </p:nvSpPr>
        <p:spPr/>
        <p:txBody>
          <a:bodyPr/>
          <a:lstStyle/>
          <a:p>
            <a:r>
              <a:rPr lang="en-US" dirty="0"/>
              <a:t>Clinical Trial Principles </a:t>
            </a:r>
          </a:p>
        </p:txBody>
      </p:sp>
      <p:sp>
        <p:nvSpPr>
          <p:cNvPr id="3" name="Content Placeholder 2">
            <a:extLst>
              <a:ext uri="{FF2B5EF4-FFF2-40B4-BE49-F238E27FC236}">
                <a16:creationId xmlns:a16="http://schemas.microsoft.com/office/drawing/2014/main" id="{F1BCF334-14F9-FD31-E23E-9CF234C172A0}"/>
              </a:ext>
            </a:extLst>
          </p:cNvPr>
          <p:cNvSpPr>
            <a:spLocks noGrp="1"/>
          </p:cNvSpPr>
          <p:nvPr>
            <p:ph idx="1"/>
          </p:nvPr>
        </p:nvSpPr>
        <p:spPr>
          <a:xfrm>
            <a:off x="480000" y="1008921"/>
            <a:ext cx="11102399" cy="4445149"/>
          </a:xfrm>
        </p:spPr>
        <p:txBody>
          <a:bodyPr/>
          <a:lstStyle/>
          <a:p>
            <a:pPr marL="742950" indent="-742950">
              <a:buFont typeface="+mj-lt"/>
              <a:buAutoNum type="arabicPeriod"/>
            </a:pPr>
            <a:r>
              <a:rPr lang="en-US" sz="2800" dirty="0"/>
              <a:t>Controls</a:t>
            </a:r>
          </a:p>
          <a:p>
            <a:pPr marL="742950" indent="-742950">
              <a:buFont typeface="+mj-lt"/>
              <a:buAutoNum type="arabicPeriod"/>
            </a:pPr>
            <a:r>
              <a:rPr lang="en-US" sz="2800" dirty="0"/>
              <a:t>Allocation of Treatment: Randomly allocate participants to treatment and control. (a randomized controlled trial or RCT). </a:t>
            </a:r>
          </a:p>
          <a:p>
            <a:pPr marL="742950" indent="-742950">
              <a:buFont typeface="+mj-lt"/>
              <a:buAutoNum type="arabicPeriod"/>
            </a:pPr>
            <a:r>
              <a:rPr lang="en-US" sz="2800" dirty="0"/>
              <a:t>People should be counted in the groups they were assigned to.</a:t>
            </a:r>
          </a:p>
          <a:p>
            <a:pPr marL="742950" indent="-742950">
              <a:buFont typeface="+mj-lt"/>
              <a:buAutoNum type="arabicPeriod"/>
            </a:pPr>
            <a:r>
              <a:rPr lang="en-US" sz="2800" dirty="0"/>
              <a:t>People should be blinded to their group. </a:t>
            </a:r>
          </a:p>
          <a:p>
            <a:pPr marL="742950" indent="-742950">
              <a:buFont typeface="+mj-lt"/>
              <a:buAutoNum type="arabicPeriod"/>
            </a:pPr>
            <a:r>
              <a:rPr lang="en-US" sz="2800" dirty="0"/>
              <a:t>Groups should be equally treated.</a:t>
            </a:r>
          </a:p>
          <a:p>
            <a:pPr marL="742950" indent="-742950">
              <a:buFont typeface="+mj-lt"/>
              <a:buAutoNum type="arabicPeriod"/>
            </a:pPr>
            <a:r>
              <a:rPr lang="en-US" sz="3600" dirty="0"/>
              <a:t>People doing the final assessment shouldn’t know which group the subjects are in. This could bias the people doing the final assessment into not paying careful attention to vaccinated. Double-blinding.</a:t>
            </a:r>
          </a:p>
          <a:p>
            <a:pPr marL="742950" indent="-742950">
              <a:buFont typeface="+mj-lt"/>
              <a:buAutoNum type="arabicPeriod"/>
            </a:pPr>
            <a:r>
              <a:rPr lang="en-US" sz="2800" dirty="0"/>
              <a:t>Measure everyone.</a:t>
            </a:r>
          </a:p>
        </p:txBody>
      </p:sp>
    </p:spTree>
    <p:extLst>
      <p:ext uri="{BB962C8B-B14F-4D97-AF65-F5344CB8AC3E}">
        <p14:creationId xmlns:p14="http://schemas.microsoft.com/office/powerpoint/2010/main" val="421963882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409B5B-C721-CA2A-B707-5DD600E17C5D}"/>
              </a:ext>
            </a:extLst>
          </p:cNvPr>
          <p:cNvSpPr>
            <a:spLocks noGrp="1"/>
          </p:cNvSpPr>
          <p:nvPr>
            <p:ph type="title"/>
          </p:nvPr>
        </p:nvSpPr>
        <p:spPr/>
        <p:txBody>
          <a:bodyPr/>
          <a:lstStyle/>
          <a:p>
            <a:r>
              <a:rPr lang="en-US" dirty="0"/>
              <a:t>Levels of Blinding</a:t>
            </a:r>
          </a:p>
        </p:txBody>
      </p:sp>
      <p:sp>
        <p:nvSpPr>
          <p:cNvPr id="3" name="Content Placeholder 2">
            <a:extLst>
              <a:ext uri="{FF2B5EF4-FFF2-40B4-BE49-F238E27FC236}">
                <a16:creationId xmlns:a16="http://schemas.microsoft.com/office/drawing/2014/main" id="{A1A038E5-FF39-BEFC-49BF-AF23D6859EC6}"/>
              </a:ext>
            </a:extLst>
          </p:cNvPr>
          <p:cNvSpPr>
            <a:spLocks noGrp="1"/>
          </p:cNvSpPr>
          <p:nvPr>
            <p:ph idx="1"/>
          </p:nvPr>
        </p:nvSpPr>
        <p:spPr/>
        <p:txBody>
          <a:bodyPr/>
          <a:lstStyle/>
          <a:p>
            <a:r>
              <a:rPr lang="en-US" dirty="0"/>
              <a:t>Single-blinding: Participants</a:t>
            </a:r>
          </a:p>
          <a:p>
            <a:r>
              <a:rPr lang="en-US" dirty="0"/>
              <a:t>Double-blinding: Participants + People monitoring.</a:t>
            </a:r>
          </a:p>
          <a:p>
            <a:r>
              <a:rPr lang="en-US" dirty="0"/>
              <a:t>Triple-Blinding: Participants + People monitoring + statisticians.</a:t>
            </a:r>
          </a:p>
        </p:txBody>
      </p:sp>
    </p:spTree>
    <p:extLst>
      <p:ext uri="{BB962C8B-B14F-4D97-AF65-F5344CB8AC3E}">
        <p14:creationId xmlns:p14="http://schemas.microsoft.com/office/powerpoint/2010/main" val="316793117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7B4F14-4B89-AFB0-D8D3-023DC283286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CC2B8BA-F643-D756-B532-92127D1818D2}"/>
              </a:ext>
            </a:extLst>
          </p:cNvPr>
          <p:cNvSpPr>
            <a:spLocks noGrp="1"/>
          </p:cNvSpPr>
          <p:nvPr>
            <p:ph type="title"/>
          </p:nvPr>
        </p:nvSpPr>
        <p:spPr/>
        <p:txBody>
          <a:bodyPr/>
          <a:lstStyle/>
          <a:p>
            <a:r>
              <a:rPr lang="en-US" dirty="0"/>
              <a:t>Clinical Trial Principles </a:t>
            </a:r>
          </a:p>
        </p:txBody>
      </p:sp>
      <p:sp>
        <p:nvSpPr>
          <p:cNvPr id="3" name="Content Placeholder 2">
            <a:extLst>
              <a:ext uri="{FF2B5EF4-FFF2-40B4-BE49-F238E27FC236}">
                <a16:creationId xmlns:a16="http://schemas.microsoft.com/office/drawing/2014/main" id="{681AD8BE-5CF5-2C04-D217-35EBDB6F7C2A}"/>
              </a:ext>
            </a:extLst>
          </p:cNvPr>
          <p:cNvSpPr>
            <a:spLocks noGrp="1"/>
          </p:cNvSpPr>
          <p:nvPr>
            <p:ph idx="1"/>
          </p:nvPr>
        </p:nvSpPr>
        <p:spPr>
          <a:xfrm>
            <a:off x="480000" y="1008921"/>
            <a:ext cx="11102399" cy="4445149"/>
          </a:xfrm>
        </p:spPr>
        <p:txBody>
          <a:bodyPr/>
          <a:lstStyle/>
          <a:p>
            <a:pPr marL="742950" indent="-742950">
              <a:buFont typeface="+mj-lt"/>
              <a:buAutoNum type="arabicPeriod"/>
            </a:pPr>
            <a:r>
              <a:rPr lang="en-US" sz="2800" dirty="0"/>
              <a:t>Controls</a:t>
            </a:r>
          </a:p>
          <a:p>
            <a:pPr marL="742950" indent="-742950">
              <a:buFont typeface="+mj-lt"/>
              <a:buAutoNum type="arabicPeriod"/>
            </a:pPr>
            <a:r>
              <a:rPr lang="en-US" sz="2800" dirty="0"/>
              <a:t>Allocation of Treatment: Randomly allocate participants to treatment and control. (a randomized controlled trial or RCT). </a:t>
            </a:r>
          </a:p>
          <a:p>
            <a:pPr marL="742950" indent="-742950">
              <a:buFont typeface="+mj-lt"/>
              <a:buAutoNum type="arabicPeriod"/>
            </a:pPr>
            <a:r>
              <a:rPr lang="en-US" sz="2800" dirty="0"/>
              <a:t>People should be counted in the groups they were assigned to.</a:t>
            </a:r>
          </a:p>
          <a:p>
            <a:pPr marL="742950" indent="-742950">
              <a:buFont typeface="+mj-lt"/>
              <a:buAutoNum type="arabicPeriod"/>
            </a:pPr>
            <a:r>
              <a:rPr lang="en-US" sz="2800" dirty="0"/>
              <a:t>People should be blinded to their group. </a:t>
            </a:r>
          </a:p>
          <a:p>
            <a:pPr marL="742950" indent="-742950">
              <a:buFont typeface="+mj-lt"/>
              <a:buAutoNum type="arabicPeriod"/>
            </a:pPr>
            <a:r>
              <a:rPr lang="en-US" sz="2800" dirty="0"/>
              <a:t>Groups should be equally treated.</a:t>
            </a:r>
          </a:p>
          <a:p>
            <a:pPr marL="742950" indent="-742950">
              <a:buFont typeface="+mj-lt"/>
              <a:buAutoNum type="arabicPeriod"/>
            </a:pPr>
            <a:r>
              <a:rPr lang="en-US" sz="2800" dirty="0"/>
              <a:t>People doing the final assessment shouldn’t know which group the subjects are in. </a:t>
            </a:r>
          </a:p>
          <a:p>
            <a:pPr marL="742950" indent="-742950">
              <a:buFont typeface="+mj-lt"/>
              <a:buAutoNum type="arabicPeriod"/>
            </a:pPr>
            <a:r>
              <a:rPr lang="en-US" sz="3600" dirty="0"/>
              <a:t>Measure everyone. Perhaps some people leave the study from side effects, you especially want to capture that.</a:t>
            </a:r>
          </a:p>
        </p:txBody>
      </p:sp>
    </p:spTree>
    <p:extLst>
      <p:ext uri="{BB962C8B-B14F-4D97-AF65-F5344CB8AC3E}">
        <p14:creationId xmlns:p14="http://schemas.microsoft.com/office/powerpoint/2010/main" val="19068101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893DF5-244E-B580-BA3B-736DAB249E98}"/>
              </a:ext>
            </a:extLst>
          </p:cNvPr>
          <p:cNvSpPr>
            <a:spLocks noGrp="1"/>
          </p:cNvSpPr>
          <p:nvPr>
            <p:ph type="title"/>
          </p:nvPr>
        </p:nvSpPr>
        <p:spPr/>
        <p:txBody>
          <a:bodyPr/>
          <a:lstStyle/>
          <a:p>
            <a:r>
              <a:rPr lang="en-US" dirty="0"/>
              <a:t>Taylor Swift and Fossil Fuel Use</a:t>
            </a:r>
          </a:p>
        </p:txBody>
      </p:sp>
      <p:pic>
        <p:nvPicPr>
          <p:cNvPr id="5" name="Content Placeholder 4" descr="A graph with a line and a line&#10;&#10;Description automatically generated">
            <a:extLst>
              <a:ext uri="{FF2B5EF4-FFF2-40B4-BE49-F238E27FC236}">
                <a16:creationId xmlns:a16="http://schemas.microsoft.com/office/drawing/2014/main" id="{A54A237C-2597-44AA-3827-61240C3B7D67}"/>
              </a:ext>
            </a:extLst>
          </p:cNvPr>
          <p:cNvPicPr>
            <a:picLocks noGrp="1" noChangeAspect="1"/>
          </p:cNvPicPr>
          <p:nvPr>
            <p:ph idx="1"/>
          </p:nvPr>
        </p:nvPicPr>
        <p:blipFill>
          <a:blip r:embed="rId2"/>
          <a:stretch>
            <a:fillRect/>
          </a:stretch>
        </p:blipFill>
        <p:spPr>
          <a:xfrm>
            <a:off x="95114" y="1206500"/>
            <a:ext cx="7394188" cy="4445000"/>
          </a:xfrm>
        </p:spPr>
      </p:pic>
      <p:sp>
        <p:nvSpPr>
          <p:cNvPr id="6" name="TextBox 5">
            <a:extLst>
              <a:ext uri="{FF2B5EF4-FFF2-40B4-BE49-F238E27FC236}">
                <a16:creationId xmlns:a16="http://schemas.microsoft.com/office/drawing/2014/main" id="{141D522D-1B17-F51F-7133-C74C5B3C20CB}"/>
              </a:ext>
            </a:extLst>
          </p:cNvPr>
          <p:cNvSpPr txBox="1"/>
          <p:nvPr/>
        </p:nvSpPr>
        <p:spPr>
          <a:xfrm>
            <a:off x="9280634" y="6519446"/>
            <a:ext cx="3195145" cy="338554"/>
          </a:xfrm>
          <a:prstGeom prst="rect">
            <a:avLst/>
          </a:prstGeom>
          <a:noFill/>
        </p:spPr>
        <p:txBody>
          <a:bodyPr wrap="square" rtlCol="0">
            <a:spAutoFit/>
          </a:bodyPr>
          <a:lstStyle/>
          <a:p>
            <a:r>
              <a:rPr lang="en-US" sz="1600" i="1" dirty="0">
                <a:hlinkClick r:id="rId3"/>
              </a:rPr>
              <a:t>Tyler Vigen: Spurious Correlations</a:t>
            </a:r>
            <a:endParaRPr lang="en-US" sz="1600" i="1" dirty="0"/>
          </a:p>
        </p:txBody>
      </p:sp>
      <p:pic>
        <p:nvPicPr>
          <p:cNvPr id="9" name="Picture 8" descr="A graph with blue dots&#10;&#10;Description automatically generated">
            <a:extLst>
              <a:ext uri="{FF2B5EF4-FFF2-40B4-BE49-F238E27FC236}">
                <a16:creationId xmlns:a16="http://schemas.microsoft.com/office/drawing/2014/main" id="{1DA53C06-D04D-2F2E-7166-536DF90B5B85}"/>
              </a:ext>
            </a:extLst>
          </p:cNvPr>
          <p:cNvPicPr>
            <a:picLocks noChangeAspect="1"/>
          </p:cNvPicPr>
          <p:nvPr/>
        </p:nvPicPr>
        <p:blipFill>
          <a:blip r:embed="rId4"/>
          <a:stretch>
            <a:fillRect/>
          </a:stretch>
        </p:blipFill>
        <p:spPr>
          <a:xfrm>
            <a:off x="6971205" y="1206500"/>
            <a:ext cx="5220795" cy="4546485"/>
          </a:xfrm>
          <a:prstGeom prst="rect">
            <a:avLst/>
          </a:prstGeom>
        </p:spPr>
      </p:pic>
    </p:spTree>
    <p:extLst>
      <p:ext uri="{BB962C8B-B14F-4D97-AF65-F5344CB8AC3E}">
        <p14:creationId xmlns:p14="http://schemas.microsoft.com/office/powerpoint/2010/main" val="270038256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125884-48C7-5BE6-6B88-33781234439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B214C6A-BEAD-FCD4-0F18-1343FF788E19}"/>
              </a:ext>
            </a:extLst>
          </p:cNvPr>
          <p:cNvSpPr>
            <a:spLocks noGrp="1"/>
          </p:cNvSpPr>
          <p:nvPr>
            <p:ph type="title"/>
          </p:nvPr>
        </p:nvSpPr>
        <p:spPr/>
        <p:txBody>
          <a:bodyPr/>
          <a:lstStyle/>
          <a:p>
            <a:r>
              <a:rPr lang="en-US" dirty="0"/>
              <a:t>COVID vaccine outcome</a:t>
            </a:r>
          </a:p>
        </p:txBody>
      </p:sp>
      <p:pic>
        <p:nvPicPr>
          <p:cNvPr id="11" name="Content Placeholder 10" descr="A graph of a number of patients with a blue line&#10;&#10;Description automatically generated">
            <a:extLst>
              <a:ext uri="{FF2B5EF4-FFF2-40B4-BE49-F238E27FC236}">
                <a16:creationId xmlns:a16="http://schemas.microsoft.com/office/drawing/2014/main" id="{83C29958-8530-210B-AF74-BEB012864458}"/>
              </a:ext>
            </a:extLst>
          </p:cNvPr>
          <p:cNvPicPr>
            <a:picLocks noGrp="1" noChangeAspect="1"/>
          </p:cNvPicPr>
          <p:nvPr>
            <p:ph idx="1"/>
          </p:nvPr>
        </p:nvPicPr>
        <p:blipFill>
          <a:blip r:embed="rId3"/>
          <a:stretch>
            <a:fillRect/>
          </a:stretch>
        </p:blipFill>
        <p:spPr>
          <a:xfrm>
            <a:off x="6031200" y="1170260"/>
            <a:ext cx="5800442" cy="4933192"/>
          </a:xfrm>
        </p:spPr>
      </p:pic>
      <p:sp>
        <p:nvSpPr>
          <p:cNvPr id="12" name="TextBox 11">
            <a:extLst>
              <a:ext uri="{FF2B5EF4-FFF2-40B4-BE49-F238E27FC236}">
                <a16:creationId xmlns:a16="http://schemas.microsoft.com/office/drawing/2014/main" id="{AA3C7410-D977-54A2-BA26-6C495D7A01C8}"/>
              </a:ext>
            </a:extLst>
          </p:cNvPr>
          <p:cNvSpPr txBox="1"/>
          <p:nvPr/>
        </p:nvSpPr>
        <p:spPr>
          <a:xfrm>
            <a:off x="9869214" y="6519446"/>
            <a:ext cx="2774731" cy="338554"/>
          </a:xfrm>
          <a:prstGeom prst="rect">
            <a:avLst/>
          </a:prstGeom>
          <a:noFill/>
        </p:spPr>
        <p:txBody>
          <a:bodyPr wrap="square" rtlCol="0">
            <a:spAutoFit/>
          </a:bodyPr>
          <a:lstStyle/>
          <a:p>
            <a:r>
              <a:rPr lang="en-US" sz="1600" i="1" dirty="0"/>
              <a:t>Thomas et al. 2021, NEJM</a:t>
            </a:r>
          </a:p>
        </p:txBody>
      </p:sp>
      <p:sp>
        <p:nvSpPr>
          <p:cNvPr id="3" name="Content Placeholder 2">
            <a:extLst>
              <a:ext uri="{FF2B5EF4-FFF2-40B4-BE49-F238E27FC236}">
                <a16:creationId xmlns:a16="http://schemas.microsoft.com/office/drawing/2014/main" id="{CF2CFEEC-5BE3-FB13-94F7-606B2529BB18}"/>
              </a:ext>
            </a:extLst>
          </p:cNvPr>
          <p:cNvSpPr txBox="1">
            <a:spLocks/>
          </p:cNvSpPr>
          <p:nvPr/>
        </p:nvSpPr>
        <p:spPr>
          <a:xfrm>
            <a:off x="480000" y="1008921"/>
            <a:ext cx="5708927" cy="4445149"/>
          </a:xfrm>
          <a:prstGeom prst="rect">
            <a:avLst/>
          </a:prstGeom>
        </p:spPr>
        <p:txBody>
          <a:bodyPr vert="horz" lIns="0" tIns="0" rIns="0" bIns="0" rtlCol="0">
            <a:noAutofit/>
          </a:bodyPr>
          <a:lstStyle>
            <a:lvl1pPr marL="457189" indent="-457189" algn="l" defTabSz="609585" rtl="0" eaLnBrk="1" latinLnBrk="0" hangingPunct="1">
              <a:spcBef>
                <a:spcPts val="0"/>
              </a:spcBef>
              <a:buFont typeface="Arial"/>
              <a:buChar char="•"/>
              <a:defRPr sz="4267" kern="1200">
                <a:solidFill>
                  <a:schemeClr val="tx1"/>
                </a:solidFill>
                <a:latin typeface="+mj-lt"/>
                <a:ea typeface="+mn-ea"/>
                <a:cs typeface="Verdana"/>
              </a:defRPr>
            </a:lvl1pPr>
            <a:lvl2pPr marL="956709" indent="-478355" algn="l" defTabSz="609585" rtl="0" eaLnBrk="1" latinLnBrk="0" hangingPunct="1">
              <a:spcBef>
                <a:spcPts val="0"/>
              </a:spcBef>
              <a:buFont typeface="Lucida Grande"/>
              <a:buChar char="-"/>
              <a:defRPr sz="3733" kern="1200">
                <a:solidFill>
                  <a:schemeClr val="tx1"/>
                </a:solidFill>
                <a:latin typeface="+mj-lt"/>
                <a:ea typeface="+mn-ea"/>
                <a:cs typeface="Verdana"/>
              </a:defRPr>
            </a:lvl2pPr>
            <a:lvl3pPr marL="1430831" indent="-476239" algn="l" defTabSz="609585" rtl="0" eaLnBrk="1" latinLnBrk="0" hangingPunct="1">
              <a:spcBef>
                <a:spcPts val="0"/>
              </a:spcBef>
              <a:buFont typeface="Lucida Grande"/>
              <a:buChar char="-"/>
              <a:defRPr sz="3200" kern="1200">
                <a:solidFill>
                  <a:schemeClr val="tx1"/>
                </a:solidFill>
                <a:latin typeface="+mj-lt"/>
                <a:ea typeface="+mn-ea"/>
                <a:cs typeface="Verdana"/>
              </a:defRPr>
            </a:lvl3pPr>
            <a:lvl4pPr marL="1907070" indent="-474121" algn="l" defTabSz="609585" rtl="0" eaLnBrk="1" latinLnBrk="0" hangingPunct="1">
              <a:spcBef>
                <a:spcPts val="0"/>
              </a:spcBef>
              <a:buFont typeface="Lucida Grande"/>
              <a:buChar char="-"/>
              <a:defRPr sz="2667" kern="1200">
                <a:solidFill>
                  <a:schemeClr val="tx1"/>
                </a:solidFill>
                <a:latin typeface="+mj-lt"/>
                <a:ea typeface="+mn-ea"/>
                <a:cs typeface="Verdana"/>
              </a:defRPr>
            </a:lvl4pPr>
            <a:lvl5pPr marL="2391774" indent="-480472" algn="l" defTabSz="609585" rtl="0" eaLnBrk="1" latinLnBrk="0" hangingPunct="1">
              <a:spcBef>
                <a:spcPts val="0"/>
              </a:spcBef>
              <a:buFont typeface="Lucida Grande"/>
              <a:buChar char="-"/>
              <a:defRPr sz="2667" kern="1200">
                <a:solidFill>
                  <a:schemeClr val="tx1"/>
                </a:solidFill>
                <a:latin typeface="+mj-lt"/>
                <a:ea typeface="+mn-ea"/>
                <a:cs typeface="Verdana"/>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sz="3600" dirty="0"/>
              <a:t>Vaccine efficacy was 91%.</a:t>
            </a:r>
          </a:p>
          <a:p>
            <a:r>
              <a:rPr lang="en-US" sz="3600" dirty="0"/>
              <a:t>In relative risk terms, this mean you have a relative risk of 0.1 in getting the disease compared to unvaccinated.</a:t>
            </a:r>
          </a:p>
          <a:p>
            <a:r>
              <a:rPr lang="en-US" sz="3600" dirty="0"/>
              <a:t>VE = (1 – RR) * 100</a:t>
            </a:r>
          </a:p>
          <a:p>
            <a:pPr marL="742950" indent="-742950">
              <a:buFont typeface="+mj-lt"/>
              <a:buAutoNum type="arabicPeriod"/>
            </a:pPr>
            <a:endParaRPr lang="en-US" sz="3600" dirty="0"/>
          </a:p>
        </p:txBody>
      </p:sp>
    </p:spTree>
    <p:extLst>
      <p:ext uri="{BB962C8B-B14F-4D97-AF65-F5344CB8AC3E}">
        <p14:creationId xmlns:p14="http://schemas.microsoft.com/office/powerpoint/2010/main" val="68966997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1EEB95-A21E-0127-74CB-0A4887E84C4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ACF3C6F-E527-13BB-F02D-9AF2AAB4B6E6}"/>
              </a:ext>
            </a:extLst>
          </p:cNvPr>
          <p:cNvSpPr>
            <a:spLocks noGrp="1"/>
          </p:cNvSpPr>
          <p:nvPr>
            <p:ph type="title"/>
          </p:nvPr>
        </p:nvSpPr>
        <p:spPr/>
        <p:txBody>
          <a:bodyPr>
            <a:normAutofit fontScale="90000"/>
          </a:bodyPr>
          <a:lstStyle/>
          <a:p>
            <a:r>
              <a:rPr lang="en-US" dirty="0"/>
              <a:t>Can we be sure the previous plot was not due to chance?</a:t>
            </a:r>
          </a:p>
        </p:txBody>
      </p:sp>
      <p:sp>
        <p:nvSpPr>
          <p:cNvPr id="3" name="Content Placeholder 2">
            <a:extLst>
              <a:ext uri="{FF2B5EF4-FFF2-40B4-BE49-F238E27FC236}">
                <a16:creationId xmlns:a16="http://schemas.microsoft.com/office/drawing/2014/main" id="{AB7A1E1D-D51D-985C-7A1F-EDA482B5955B}"/>
              </a:ext>
            </a:extLst>
          </p:cNvPr>
          <p:cNvSpPr>
            <a:spLocks noGrp="1"/>
          </p:cNvSpPr>
          <p:nvPr>
            <p:ph idx="1"/>
          </p:nvPr>
        </p:nvSpPr>
        <p:spPr>
          <a:xfrm>
            <a:off x="480001" y="1690577"/>
            <a:ext cx="11102399" cy="4050572"/>
          </a:xfrm>
        </p:spPr>
        <p:txBody>
          <a:bodyPr/>
          <a:lstStyle/>
          <a:p>
            <a:r>
              <a:rPr lang="en-US" sz="3900" dirty="0"/>
              <a:t>RCTs are our best attempt to remove doubt about a causal link between an intervention and an outcome.</a:t>
            </a:r>
          </a:p>
          <a:p>
            <a:r>
              <a:rPr lang="en-US" sz="3900" dirty="0"/>
              <a:t>Here, the clinical trial involved tens of thousands of participants and then the outcomes were compared.</a:t>
            </a:r>
          </a:p>
          <a:p>
            <a:r>
              <a:rPr lang="en-US" sz="3900" dirty="0"/>
              <a:t>So, we are as sure as we can be that this was not due to chance.</a:t>
            </a:r>
          </a:p>
        </p:txBody>
      </p:sp>
    </p:spTree>
    <p:extLst>
      <p:ext uri="{BB962C8B-B14F-4D97-AF65-F5344CB8AC3E}">
        <p14:creationId xmlns:p14="http://schemas.microsoft.com/office/powerpoint/2010/main" val="135049582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CEB9E-FCB6-0827-3777-53DCF81BA4C5}"/>
              </a:ext>
            </a:extLst>
          </p:cNvPr>
          <p:cNvSpPr>
            <a:spLocks noGrp="1"/>
          </p:cNvSpPr>
          <p:nvPr>
            <p:ph type="title"/>
          </p:nvPr>
        </p:nvSpPr>
        <p:spPr/>
        <p:txBody>
          <a:bodyPr/>
          <a:lstStyle/>
          <a:p>
            <a:r>
              <a:rPr lang="en-US" dirty="0"/>
              <a:t>Ways to do randomization</a:t>
            </a:r>
          </a:p>
        </p:txBody>
      </p:sp>
      <p:sp>
        <p:nvSpPr>
          <p:cNvPr id="3" name="Content Placeholder 2">
            <a:extLst>
              <a:ext uri="{FF2B5EF4-FFF2-40B4-BE49-F238E27FC236}">
                <a16:creationId xmlns:a16="http://schemas.microsoft.com/office/drawing/2014/main" id="{F6A1F8A7-14CB-5353-6733-7A6708449804}"/>
              </a:ext>
            </a:extLst>
          </p:cNvPr>
          <p:cNvSpPr>
            <a:spLocks noGrp="1"/>
          </p:cNvSpPr>
          <p:nvPr>
            <p:ph idx="1"/>
          </p:nvPr>
        </p:nvSpPr>
        <p:spPr/>
        <p:txBody>
          <a:bodyPr/>
          <a:lstStyle/>
          <a:p>
            <a:r>
              <a:rPr lang="en-US" dirty="0"/>
              <a:t>Simple Random Sampling</a:t>
            </a:r>
          </a:p>
          <a:p>
            <a:r>
              <a:rPr lang="en-US" dirty="0"/>
              <a:t>Cluster Random Sampling</a:t>
            </a:r>
          </a:p>
          <a:p>
            <a:r>
              <a:rPr lang="en-US" dirty="0"/>
              <a:t>Stratified Random Sampling</a:t>
            </a:r>
          </a:p>
        </p:txBody>
      </p:sp>
      <p:pic>
        <p:nvPicPr>
          <p:cNvPr id="4" name="Picture 3">
            <a:extLst>
              <a:ext uri="{FF2B5EF4-FFF2-40B4-BE49-F238E27FC236}">
                <a16:creationId xmlns:a16="http://schemas.microsoft.com/office/drawing/2014/main" id="{6AC6688C-37F9-32E4-F45D-87DB09CCC91A}"/>
              </a:ext>
            </a:extLst>
          </p:cNvPr>
          <p:cNvPicPr>
            <a:picLocks noChangeAspect="1"/>
          </p:cNvPicPr>
          <p:nvPr/>
        </p:nvPicPr>
        <p:blipFill>
          <a:blip r:embed="rId3"/>
          <a:stretch>
            <a:fillRect/>
          </a:stretch>
        </p:blipFill>
        <p:spPr>
          <a:xfrm>
            <a:off x="1638299" y="3257550"/>
            <a:ext cx="8723653" cy="2901950"/>
          </a:xfrm>
          <a:prstGeom prst="rect">
            <a:avLst/>
          </a:prstGeom>
        </p:spPr>
      </p:pic>
      <p:sp>
        <p:nvSpPr>
          <p:cNvPr id="5" name="Oval 4">
            <a:extLst>
              <a:ext uri="{FF2B5EF4-FFF2-40B4-BE49-F238E27FC236}">
                <a16:creationId xmlns:a16="http://schemas.microsoft.com/office/drawing/2014/main" id="{BD5BCE6D-8273-9781-E0CC-9C2FA8120BFA}"/>
              </a:ext>
            </a:extLst>
          </p:cNvPr>
          <p:cNvSpPr/>
          <p:nvPr/>
        </p:nvSpPr>
        <p:spPr>
          <a:xfrm>
            <a:off x="3263900" y="4445000"/>
            <a:ext cx="63500" cy="635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7E657251-3E8A-ABFB-2E39-415A26982CDE}"/>
              </a:ext>
            </a:extLst>
          </p:cNvPr>
          <p:cNvSpPr/>
          <p:nvPr/>
        </p:nvSpPr>
        <p:spPr>
          <a:xfrm>
            <a:off x="3651250" y="4413250"/>
            <a:ext cx="63500" cy="635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EA0BFE57-55C8-4CEB-5A31-D40E3DFE4D1E}"/>
              </a:ext>
            </a:extLst>
          </p:cNvPr>
          <p:cNvSpPr/>
          <p:nvPr/>
        </p:nvSpPr>
        <p:spPr>
          <a:xfrm>
            <a:off x="2724150" y="5054600"/>
            <a:ext cx="63500" cy="635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9E923826-CB28-BC07-44A7-CCD61E27301D}"/>
              </a:ext>
            </a:extLst>
          </p:cNvPr>
          <p:cNvSpPr/>
          <p:nvPr/>
        </p:nvSpPr>
        <p:spPr>
          <a:xfrm>
            <a:off x="2794000" y="4102100"/>
            <a:ext cx="63500" cy="635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4F637D1A-6D9E-F32C-1846-8AD3F85C41CA}"/>
              </a:ext>
            </a:extLst>
          </p:cNvPr>
          <p:cNvSpPr/>
          <p:nvPr/>
        </p:nvSpPr>
        <p:spPr>
          <a:xfrm>
            <a:off x="3351501" y="5207000"/>
            <a:ext cx="63500" cy="635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54D3028A-00AC-55C3-1CE6-137D21FB8294}"/>
              </a:ext>
            </a:extLst>
          </p:cNvPr>
          <p:cNvSpPr/>
          <p:nvPr/>
        </p:nvSpPr>
        <p:spPr>
          <a:xfrm>
            <a:off x="4025900" y="5207000"/>
            <a:ext cx="63500" cy="635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CEE53AB5-B000-E45A-09FF-7178C3A1E14B}"/>
              </a:ext>
            </a:extLst>
          </p:cNvPr>
          <p:cNvSpPr/>
          <p:nvPr/>
        </p:nvSpPr>
        <p:spPr>
          <a:xfrm>
            <a:off x="5232400" y="3987800"/>
            <a:ext cx="431800" cy="355600"/>
          </a:xfrm>
          <a:prstGeom prst="ellipse">
            <a:avLst/>
          </a:prstGeom>
          <a:gradFill>
            <a:gsLst>
              <a:gs pos="0">
                <a:schemeClr val="accent1">
                  <a:tint val="100000"/>
                  <a:shade val="100000"/>
                  <a:satMod val="130000"/>
                  <a:alpha val="27806"/>
                </a:schemeClr>
              </a:gs>
              <a:gs pos="100000">
                <a:schemeClr val="accent1">
                  <a:tint val="50000"/>
                  <a:shade val="100000"/>
                  <a:satMod val="35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Oval 11">
            <a:extLst>
              <a:ext uri="{FF2B5EF4-FFF2-40B4-BE49-F238E27FC236}">
                <a16:creationId xmlns:a16="http://schemas.microsoft.com/office/drawing/2014/main" id="{07275595-3FE6-CF1D-51E4-EF85FC9FA3D2}"/>
              </a:ext>
            </a:extLst>
          </p:cNvPr>
          <p:cNvSpPr/>
          <p:nvPr/>
        </p:nvSpPr>
        <p:spPr>
          <a:xfrm>
            <a:off x="6365541" y="5207000"/>
            <a:ext cx="573423" cy="355600"/>
          </a:xfrm>
          <a:prstGeom prst="ellipse">
            <a:avLst/>
          </a:prstGeom>
          <a:gradFill>
            <a:gsLst>
              <a:gs pos="0">
                <a:schemeClr val="accent1">
                  <a:tint val="100000"/>
                  <a:shade val="100000"/>
                  <a:satMod val="130000"/>
                  <a:alpha val="27806"/>
                </a:schemeClr>
              </a:gs>
              <a:gs pos="100000">
                <a:schemeClr val="accent1">
                  <a:tint val="50000"/>
                  <a:shade val="100000"/>
                  <a:satMod val="35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Oval 12">
            <a:extLst>
              <a:ext uri="{FF2B5EF4-FFF2-40B4-BE49-F238E27FC236}">
                <a16:creationId xmlns:a16="http://schemas.microsoft.com/office/drawing/2014/main" id="{F142DC97-9C24-F032-E353-39CA063742AD}"/>
              </a:ext>
            </a:extLst>
          </p:cNvPr>
          <p:cNvSpPr/>
          <p:nvPr/>
        </p:nvSpPr>
        <p:spPr>
          <a:xfrm>
            <a:off x="5016500" y="4768849"/>
            <a:ext cx="584200" cy="355600"/>
          </a:xfrm>
          <a:prstGeom prst="ellipse">
            <a:avLst/>
          </a:prstGeom>
          <a:gradFill>
            <a:gsLst>
              <a:gs pos="0">
                <a:schemeClr val="accent1">
                  <a:tint val="100000"/>
                  <a:shade val="100000"/>
                  <a:satMod val="130000"/>
                  <a:alpha val="27806"/>
                </a:schemeClr>
              </a:gs>
              <a:gs pos="100000">
                <a:schemeClr val="accent1">
                  <a:tint val="50000"/>
                  <a:shade val="100000"/>
                  <a:satMod val="35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8006A185-6172-DE85-C867-6D20D32085D4}"/>
              </a:ext>
            </a:extLst>
          </p:cNvPr>
          <p:cNvSpPr/>
          <p:nvPr/>
        </p:nvSpPr>
        <p:spPr>
          <a:xfrm>
            <a:off x="8382000" y="4597400"/>
            <a:ext cx="63500" cy="635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2CC22CE4-6E9F-C27E-CAD2-39E1DF270FAC}"/>
              </a:ext>
            </a:extLst>
          </p:cNvPr>
          <p:cNvSpPr/>
          <p:nvPr/>
        </p:nvSpPr>
        <p:spPr>
          <a:xfrm>
            <a:off x="7842250" y="5207000"/>
            <a:ext cx="63500" cy="635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4789F633-B35F-88A9-9F99-B56C636840F3}"/>
              </a:ext>
            </a:extLst>
          </p:cNvPr>
          <p:cNvSpPr/>
          <p:nvPr/>
        </p:nvSpPr>
        <p:spPr>
          <a:xfrm>
            <a:off x="7912100" y="4254500"/>
            <a:ext cx="63500" cy="635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F8F5791B-6DC5-2148-B10A-B29124E3199C}"/>
              </a:ext>
            </a:extLst>
          </p:cNvPr>
          <p:cNvSpPr/>
          <p:nvPr/>
        </p:nvSpPr>
        <p:spPr>
          <a:xfrm>
            <a:off x="8469601" y="5359400"/>
            <a:ext cx="63500" cy="635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7CE97A15-3CBD-7FA6-7185-F08B2149D8BF}"/>
              </a:ext>
            </a:extLst>
          </p:cNvPr>
          <p:cNvSpPr/>
          <p:nvPr/>
        </p:nvSpPr>
        <p:spPr>
          <a:xfrm>
            <a:off x="9144000" y="5359400"/>
            <a:ext cx="63500" cy="635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BAA438F4-DD45-C481-031E-4104F3163703}"/>
              </a:ext>
            </a:extLst>
          </p:cNvPr>
          <p:cNvSpPr/>
          <p:nvPr/>
        </p:nvSpPr>
        <p:spPr>
          <a:xfrm>
            <a:off x="8521700" y="4279900"/>
            <a:ext cx="63500" cy="635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D1683E4E-0995-C9D2-1AC8-89F00924C18E}"/>
              </a:ext>
            </a:extLst>
          </p:cNvPr>
          <p:cNvSpPr/>
          <p:nvPr/>
        </p:nvSpPr>
        <p:spPr>
          <a:xfrm>
            <a:off x="8909050" y="4248150"/>
            <a:ext cx="63500" cy="635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5219BDFB-A846-8EBE-0E71-4012E6D87D9E}"/>
              </a:ext>
            </a:extLst>
          </p:cNvPr>
          <p:cNvSpPr/>
          <p:nvPr/>
        </p:nvSpPr>
        <p:spPr>
          <a:xfrm>
            <a:off x="7981950" y="4889500"/>
            <a:ext cx="63500" cy="635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CB245141-23C5-45AB-DED5-56C043450482}"/>
              </a:ext>
            </a:extLst>
          </p:cNvPr>
          <p:cNvSpPr/>
          <p:nvPr/>
        </p:nvSpPr>
        <p:spPr>
          <a:xfrm>
            <a:off x="8051800" y="3937000"/>
            <a:ext cx="63500" cy="635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94AA2A52-56D9-1F09-5409-619C4877B67B}"/>
              </a:ext>
            </a:extLst>
          </p:cNvPr>
          <p:cNvSpPr/>
          <p:nvPr/>
        </p:nvSpPr>
        <p:spPr>
          <a:xfrm>
            <a:off x="8609301" y="5041900"/>
            <a:ext cx="63500" cy="635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D1A1CC6E-526B-22B3-7084-64F5F5F66D67}"/>
              </a:ext>
            </a:extLst>
          </p:cNvPr>
          <p:cNvSpPr/>
          <p:nvPr/>
        </p:nvSpPr>
        <p:spPr>
          <a:xfrm>
            <a:off x="7810500" y="5467724"/>
            <a:ext cx="63500" cy="635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289D0950-FDF8-8627-2111-55E196244278}"/>
              </a:ext>
            </a:extLst>
          </p:cNvPr>
          <p:cNvSpPr/>
          <p:nvPr/>
        </p:nvSpPr>
        <p:spPr>
          <a:xfrm>
            <a:off x="9207500" y="4432300"/>
            <a:ext cx="63500" cy="635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50CD8F9E-3DE5-836D-FCBF-DE041F1623F3}"/>
              </a:ext>
            </a:extLst>
          </p:cNvPr>
          <p:cNvSpPr/>
          <p:nvPr/>
        </p:nvSpPr>
        <p:spPr>
          <a:xfrm>
            <a:off x="9594850" y="4400550"/>
            <a:ext cx="63500" cy="635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9B965D2F-C870-BB8D-1DDE-7547B14919DF}"/>
              </a:ext>
            </a:extLst>
          </p:cNvPr>
          <p:cNvSpPr/>
          <p:nvPr/>
        </p:nvSpPr>
        <p:spPr>
          <a:xfrm>
            <a:off x="9658350" y="4876799"/>
            <a:ext cx="63500" cy="635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43B30F16-8511-C69D-9144-A668E3EAA1BE}"/>
              </a:ext>
            </a:extLst>
          </p:cNvPr>
          <p:cNvSpPr/>
          <p:nvPr/>
        </p:nvSpPr>
        <p:spPr>
          <a:xfrm>
            <a:off x="9728200" y="4070350"/>
            <a:ext cx="63500" cy="635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0030EF81-A6D5-69F1-02F8-FAD7BA1FC9D7}"/>
              </a:ext>
            </a:extLst>
          </p:cNvPr>
          <p:cNvSpPr/>
          <p:nvPr/>
        </p:nvSpPr>
        <p:spPr>
          <a:xfrm>
            <a:off x="9295101" y="5194300"/>
            <a:ext cx="63500" cy="635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31E05EFB-B1D5-608D-D2C3-D428CC61854D}"/>
              </a:ext>
            </a:extLst>
          </p:cNvPr>
          <p:cNvSpPr/>
          <p:nvPr/>
        </p:nvSpPr>
        <p:spPr>
          <a:xfrm>
            <a:off x="9969500" y="5194300"/>
            <a:ext cx="63500" cy="635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4362607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44431C-BA92-339B-FF79-22A4B6CC7FE4}"/>
              </a:ext>
            </a:extLst>
          </p:cNvPr>
          <p:cNvSpPr>
            <a:spLocks noGrp="1"/>
          </p:cNvSpPr>
          <p:nvPr>
            <p:ph type="title"/>
          </p:nvPr>
        </p:nvSpPr>
        <p:spPr/>
        <p:txBody>
          <a:bodyPr/>
          <a:lstStyle/>
          <a:p>
            <a:r>
              <a:rPr lang="en-US" dirty="0"/>
              <a:t>Stratified Random Sampling</a:t>
            </a:r>
          </a:p>
        </p:txBody>
      </p:sp>
      <p:sp>
        <p:nvSpPr>
          <p:cNvPr id="3" name="Content Placeholder 2">
            <a:extLst>
              <a:ext uri="{FF2B5EF4-FFF2-40B4-BE49-F238E27FC236}">
                <a16:creationId xmlns:a16="http://schemas.microsoft.com/office/drawing/2014/main" id="{B2310FF3-22D4-AA3D-34C0-FE828427F5AC}"/>
              </a:ext>
            </a:extLst>
          </p:cNvPr>
          <p:cNvSpPr>
            <a:spLocks noGrp="1"/>
          </p:cNvSpPr>
          <p:nvPr>
            <p:ph idx="1"/>
          </p:nvPr>
        </p:nvSpPr>
        <p:spPr/>
        <p:txBody>
          <a:bodyPr/>
          <a:lstStyle/>
          <a:p>
            <a:r>
              <a:rPr lang="en-US" sz="3600" dirty="0"/>
              <a:t>Comes from how random sampling was originally considered.</a:t>
            </a:r>
          </a:p>
          <a:p>
            <a:r>
              <a:rPr lang="en-US" sz="3600" dirty="0"/>
              <a:t>Ronald Fisher, one of the bigwigs of modern statistics, was trying to decide how to understand the output from different fertilizers.</a:t>
            </a:r>
          </a:p>
          <a:p>
            <a:r>
              <a:rPr lang="en-US" sz="3600" dirty="0"/>
              <a:t>Plots of land may have less or more drainage and so on and unless you have a huge number of plots (thus correcting for bias), stratification helps correct for known bias</a:t>
            </a:r>
          </a:p>
        </p:txBody>
      </p:sp>
    </p:spTree>
    <p:extLst>
      <p:ext uri="{BB962C8B-B14F-4D97-AF65-F5344CB8AC3E}">
        <p14:creationId xmlns:p14="http://schemas.microsoft.com/office/powerpoint/2010/main" val="51238481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26BB70-8EFB-B226-0FE9-BFDA73A8BED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D414193-5D1B-2872-2283-B7B2D0E6970E}"/>
              </a:ext>
            </a:extLst>
          </p:cNvPr>
          <p:cNvSpPr>
            <a:spLocks noGrp="1"/>
          </p:cNvSpPr>
          <p:nvPr>
            <p:ph type="title"/>
          </p:nvPr>
        </p:nvSpPr>
        <p:spPr/>
        <p:txBody>
          <a:bodyPr/>
          <a:lstStyle/>
          <a:p>
            <a:r>
              <a:rPr lang="en-US" dirty="0"/>
              <a:t>What if we can’t randomize?</a:t>
            </a:r>
          </a:p>
        </p:txBody>
      </p:sp>
      <p:sp>
        <p:nvSpPr>
          <p:cNvPr id="4" name="Content Placeholder 3">
            <a:extLst>
              <a:ext uri="{FF2B5EF4-FFF2-40B4-BE49-F238E27FC236}">
                <a16:creationId xmlns:a16="http://schemas.microsoft.com/office/drawing/2014/main" id="{AC5F3E0E-17DA-2E10-FC97-633CA67CBAFA}"/>
              </a:ext>
            </a:extLst>
          </p:cNvPr>
          <p:cNvSpPr>
            <a:spLocks noGrp="1"/>
          </p:cNvSpPr>
          <p:nvPr>
            <p:ph idx="1"/>
          </p:nvPr>
        </p:nvSpPr>
        <p:spPr/>
        <p:txBody>
          <a:bodyPr/>
          <a:lstStyle/>
          <a:p>
            <a:r>
              <a:rPr lang="en-US" dirty="0"/>
              <a:t>For example: we can’t randomize who gets Alzheimer’s (a neurodegenerative disease) and who doesn’t.</a:t>
            </a:r>
          </a:p>
          <a:p>
            <a:r>
              <a:rPr lang="en-US" dirty="0"/>
              <a:t>So then, how can we figure out what causes Alzheimer’s disease? Assume it is related to say, neurons dying in the brain. </a:t>
            </a:r>
          </a:p>
          <a:p>
            <a:endParaRPr lang="en-US" dirty="0"/>
          </a:p>
        </p:txBody>
      </p:sp>
    </p:spTree>
    <p:extLst>
      <p:ext uri="{BB962C8B-B14F-4D97-AF65-F5344CB8AC3E}">
        <p14:creationId xmlns:p14="http://schemas.microsoft.com/office/powerpoint/2010/main" val="359326134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8873EC-987A-0F8E-6BCD-3F445A2DBDB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5C6ACE4-48B2-8109-B5B5-AB12EA561CE0}"/>
              </a:ext>
            </a:extLst>
          </p:cNvPr>
          <p:cNvSpPr>
            <a:spLocks noGrp="1"/>
          </p:cNvSpPr>
          <p:nvPr>
            <p:ph type="title"/>
          </p:nvPr>
        </p:nvSpPr>
        <p:spPr/>
        <p:txBody>
          <a:bodyPr/>
          <a:lstStyle/>
          <a:p>
            <a:r>
              <a:rPr lang="en-US" dirty="0"/>
              <a:t>What if we can’t randomize?</a:t>
            </a:r>
          </a:p>
        </p:txBody>
      </p:sp>
      <p:sp>
        <p:nvSpPr>
          <p:cNvPr id="4" name="Content Placeholder 3">
            <a:extLst>
              <a:ext uri="{FF2B5EF4-FFF2-40B4-BE49-F238E27FC236}">
                <a16:creationId xmlns:a16="http://schemas.microsoft.com/office/drawing/2014/main" id="{7AEFD213-DEC0-7157-FF14-540FFE95C27C}"/>
              </a:ext>
            </a:extLst>
          </p:cNvPr>
          <p:cNvSpPr>
            <a:spLocks noGrp="1"/>
          </p:cNvSpPr>
          <p:nvPr>
            <p:ph idx="1"/>
          </p:nvPr>
        </p:nvSpPr>
        <p:spPr/>
        <p:txBody>
          <a:bodyPr/>
          <a:lstStyle/>
          <a:p>
            <a:r>
              <a:rPr lang="en-US" sz="3200" b="1" dirty="0"/>
              <a:t>Prospective cohort study</a:t>
            </a:r>
            <a:r>
              <a:rPr lang="en-US" sz="3200" dirty="0"/>
              <a:t>: Follow people through their lives and measure neuron death through their life and assess whether they get Alzheimer’s later in life. </a:t>
            </a:r>
          </a:p>
          <a:p>
            <a:r>
              <a:rPr lang="en-US" sz="3200" b="1" dirty="0"/>
              <a:t>Retrospective cohort study</a:t>
            </a:r>
            <a:r>
              <a:rPr lang="en-US" sz="3200" dirty="0"/>
              <a:t>: Can you find ways to identify whether a group of elderly folks, some with and some without Alzheimer’s had neuron death earlier in life? Say by looking at other medical records. </a:t>
            </a:r>
          </a:p>
          <a:p>
            <a:r>
              <a:rPr lang="en-US" sz="3200" b="1" dirty="0"/>
              <a:t>Case-control study</a:t>
            </a:r>
            <a:r>
              <a:rPr lang="en-US" sz="3200" dirty="0"/>
              <a:t>: Find folks who have and don’t have Alzheimer’s and are matched in age, socioeconomic status and so on and assess neuron death across them.</a:t>
            </a:r>
          </a:p>
        </p:txBody>
      </p:sp>
    </p:spTree>
    <p:extLst>
      <p:ext uri="{BB962C8B-B14F-4D97-AF65-F5344CB8AC3E}">
        <p14:creationId xmlns:p14="http://schemas.microsoft.com/office/powerpoint/2010/main" val="2868425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ACB5B0-C054-ECDC-79BA-CD3B3C1A5F6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FC0552F-4754-8D5A-4A01-98D0DA3C6376}"/>
              </a:ext>
            </a:extLst>
          </p:cNvPr>
          <p:cNvSpPr>
            <a:spLocks noGrp="1"/>
          </p:cNvSpPr>
          <p:nvPr>
            <p:ph type="title"/>
          </p:nvPr>
        </p:nvSpPr>
        <p:spPr/>
        <p:txBody>
          <a:bodyPr/>
          <a:lstStyle/>
          <a:p>
            <a:r>
              <a:rPr lang="en-US" dirty="0"/>
              <a:t>What if we can’t randomize?</a:t>
            </a:r>
          </a:p>
        </p:txBody>
      </p:sp>
      <p:sp>
        <p:nvSpPr>
          <p:cNvPr id="4" name="Content Placeholder 3">
            <a:extLst>
              <a:ext uri="{FF2B5EF4-FFF2-40B4-BE49-F238E27FC236}">
                <a16:creationId xmlns:a16="http://schemas.microsoft.com/office/drawing/2014/main" id="{DBA24850-6D51-2F8C-4DF3-0BB0A9DDC94B}"/>
              </a:ext>
            </a:extLst>
          </p:cNvPr>
          <p:cNvSpPr>
            <a:spLocks noGrp="1"/>
          </p:cNvSpPr>
          <p:nvPr>
            <p:ph idx="1"/>
          </p:nvPr>
        </p:nvSpPr>
        <p:spPr/>
        <p:txBody>
          <a:bodyPr/>
          <a:lstStyle/>
          <a:p>
            <a:r>
              <a:rPr lang="en-US" dirty="0"/>
              <a:t>For example: Why do old men have big ears? </a:t>
            </a:r>
          </a:p>
          <a:p>
            <a:endParaRPr lang="en-US" dirty="0"/>
          </a:p>
          <a:p>
            <a:r>
              <a:rPr lang="en-US" dirty="0"/>
              <a:t>We can’t actively randomize to understand this. </a:t>
            </a:r>
          </a:p>
          <a:p>
            <a:endParaRPr lang="en-US" dirty="0"/>
          </a:p>
          <a:p>
            <a:r>
              <a:rPr lang="en-US" dirty="0"/>
              <a:t>A first step plan is to look at correlation. In a cross-sectional study, there was a positive correlation.</a:t>
            </a:r>
          </a:p>
          <a:p>
            <a:endParaRPr lang="en-US" dirty="0"/>
          </a:p>
        </p:txBody>
      </p:sp>
      <p:graphicFrame>
        <p:nvGraphicFramePr>
          <p:cNvPr id="3" name="Content Placeholder 5">
            <a:extLst>
              <a:ext uri="{FF2B5EF4-FFF2-40B4-BE49-F238E27FC236}">
                <a16:creationId xmlns:a16="http://schemas.microsoft.com/office/drawing/2014/main" id="{1D6F3E1D-00B5-7CC2-34B4-EDE9AB8D27C6}"/>
              </a:ext>
            </a:extLst>
          </p:cNvPr>
          <p:cNvGraphicFramePr>
            <a:graphicFrameLocks/>
          </p:cNvGraphicFramePr>
          <p:nvPr>
            <p:extLst>
              <p:ext uri="{D42A27DB-BD31-4B8C-83A1-F6EECF244321}">
                <p14:modId xmlns:p14="http://schemas.microsoft.com/office/powerpoint/2010/main" val="318969097"/>
              </p:ext>
            </p:extLst>
          </p:nvPr>
        </p:nvGraphicFramePr>
        <p:xfrm>
          <a:off x="586345" y="4133840"/>
          <a:ext cx="10889710" cy="1428160"/>
        </p:xfrm>
        <a:graphic>
          <a:graphicData uri="http://schemas.openxmlformats.org/drawingml/2006/table">
            <a:tbl>
              <a:tblPr firstRow="1" bandRow="1">
                <a:tableStyleId>{5C22544A-7EE6-4342-B048-85BDC9FD1C3A}</a:tableStyleId>
              </a:tblPr>
              <a:tblGrid>
                <a:gridCol w="10889710">
                  <a:extLst>
                    <a:ext uri="{9D8B030D-6E8A-4147-A177-3AD203B41FA5}">
                      <a16:colId xmlns:a16="http://schemas.microsoft.com/office/drawing/2014/main" val="2806566759"/>
                    </a:ext>
                  </a:extLst>
                </a:gridCol>
              </a:tblGrid>
              <a:tr h="5442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2800" dirty="0"/>
                        <a:t>Definition</a:t>
                      </a:r>
                    </a:p>
                  </a:txBody>
                  <a:tcPr>
                    <a:solidFill>
                      <a:srgbClr val="E84E10"/>
                    </a:solidFill>
                  </a:tcPr>
                </a:tc>
                <a:extLst>
                  <a:ext uri="{0D108BD9-81ED-4DB2-BD59-A6C34878D82A}">
                    <a16:rowId xmlns:a16="http://schemas.microsoft.com/office/drawing/2014/main" val="4282699494"/>
                  </a:ext>
                </a:extLst>
              </a:tr>
              <a:tr h="574495">
                <a:tc>
                  <a:txBody>
                    <a:bodyPr/>
                    <a:lstStyle/>
                    <a:p>
                      <a:r>
                        <a:rPr lang="en-US" sz="2800" b="1" dirty="0"/>
                        <a:t>Cross-sectional study: </a:t>
                      </a:r>
                      <a:r>
                        <a:rPr lang="en-US" sz="2400" b="0" i="0" kern="1200" dirty="0">
                          <a:solidFill>
                            <a:schemeClr val="dk1"/>
                          </a:solidFill>
                          <a:effectLst/>
                          <a:latin typeface="+mn-lt"/>
                          <a:ea typeface="+mn-ea"/>
                          <a:cs typeface="+mn-cs"/>
                        </a:rPr>
                        <a:t>when analysis is based solely on the current state of individuals, without any follow-up over time (as opposed to a longitudinal study).</a:t>
                      </a:r>
                      <a:endParaRPr lang="en-US" sz="2800" b="0" dirty="0"/>
                    </a:p>
                  </a:txBody>
                  <a:tcPr>
                    <a:solidFill>
                      <a:srgbClr val="F6D0CC"/>
                    </a:solidFill>
                  </a:tcPr>
                </a:tc>
                <a:extLst>
                  <a:ext uri="{0D108BD9-81ED-4DB2-BD59-A6C34878D82A}">
                    <a16:rowId xmlns:a16="http://schemas.microsoft.com/office/drawing/2014/main" val="2257841623"/>
                  </a:ext>
                </a:extLst>
              </a:tr>
            </a:tbl>
          </a:graphicData>
        </a:graphic>
      </p:graphicFrame>
    </p:spTree>
    <p:extLst>
      <p:ext uri="{BB962C8B-B14F-4D97-AF65-F5344CB8AC3E}">
        <p14:creationId xmlns:p14="http://schemas.microsoft.com/office/powerpoint/2010/main" val="181020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3" presetClass="exit" presetSubtype="10" fill="hold" nodeType="withEffect">
                                  <p:stCondLst>
                                    <p:cond delay="0"/>
                                  </p:stCondLst>
                                  <p:childTnLst>
                                    <p:animEffect transition="out" filter="blinds(horizontal)">
                                      <p:cBhvr>
                                        <p:cTn id="8" dur="500"/>
                                        <p:tgtEl>
                                          <p:spTgt spid="4">
                                            <p:txEl>
                                              <p:pRg st="4" end="4"/>
                                            </p:txEl>
                                          </p:spTgt>
                                        </p:tgtEl>
                                      </p:cBhvr>
                                    </p:animEffect>
                                    <p:set>
                                      <p:cBhvr>
                                        <p:cTn id="9" dur="1" fill="hold">
                                          <p:stCondLst>
                                            <p:cond delay="499"/>
                                          </p:stCondLst>
                                        </p:cTn>
                                        <p:tgtEl>
                                          <p:spTgt spid="4">
                                            <p:txEl>
                                              <p:pRg st="4" end="4"/>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10C70C-965F-0A0B-9C42-9B35D8D0115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42524C4-E25C-DFD3-EA73-203A72005986}"/>
              </a:ext>
            </a:extLst>
          </p:cNvPr>
          <p:cNvSpPr>
            <a:spLocks noGrp="1"/>
          </p:cNvSpPr>
          <p:nvPr>
            <p:ph type="title"/>
          </p:nvPr>
        </p:nvSpPr>
        <p:spPr/>
        <p:txBody>
          <a:bodyPr/>
          <a:lstStyle/>
          <a:p>
            <a:r>
              <a:rPr lang="en-US" dirty="0"/>
              <a:t>What if we can’t randomize?</a:t>
            </a:r>
          </a:p>
        </p:txBody>
      </p:sp>
      <p:sp>
        <p:nvSpPr>
          <p:cNvPr id="4" name="Content Placeholder 3">
            <a:extLst>
              <a:ext uri="{FF2B5EF4-FFF2-40B4-BE49-F238E27FC236}">
                <a16:creationId xmlns:a16="http://schemas.microsoft.com/office/drawing/2014/main" id="{C24B2CE4-167C-0F10-9E46-F0CBD4D742AF}"/>
              </a:ext>
            </a:extLst>
          </p:cNvPr>
          <p:cNvSpPr>
            <a:spLocks noGrp="1"/>
          </p:cNvSpPr>
          <p:nvPr>
            <p:ph idx="1"/>
          </p:nvPr>
        </p:nvSpPr>
        <p:spPr>
          <a:xfrm>
            <a:off x="480002" y="1296000"/>
            <a:ext cx="5615998" cy="4445149"/>
          </a:xfrm>
        </p:spPr>
        <p:txBody>
          <a:bodyPr/>
          <a:lstStyle/>
          <a:p>
            <a:r>
              <a:rPr lang="en-US" sz="3200" dirty="0"/>
              <a:t>Why does this happen? </a:t>
            </a:r>
          </a:p>
          <a:p>
            <a:r>
              <a:rPr lang="en-US" sz="3200" dirty="0"/>
              <a:t>H: Do ears just grow with age?</a:t>
            </a:r>
          </a:p>
          <a:p>
            <a:r>
              <a:rPr lang="en-US" sz="3200" dirty="0"/>
              <a:t>H: Did people who are old now always have bigger ears while young have smaller ears for some reason?</a:t>
            </a:r>
          </a:p>
          <a:p>
            <a:r>
              <a:rPr lang="en-US" sz="3200" dirty="0"/>
              <a:t>H: Do men with smaller ears just die early? </a:t>
            </a:r>
          </a:p>
          <a:p>
            <a:endParaRPr lang="en-US" dirty="0"/>
          </a:p>
        </p:txBody>
      </p:sp>
      <p:pic>
        <p:nvPicPr>
          <p:cNvPr id="3074" name="Picture 2">
            <a:extLst>
              <a:ext uri="{FF2B5EF4-FFF2-40B4-BE49-F238E27FC236}">
                <a16:creationId xmlns:a16="http://schemas.microsoft.com/office/drawing/2014/main" id="{1A0F377B-8AD4-152C-E5D6-8BB423BFDF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40827" y="2144133"/>
            <a:ext cx="5371171" cy="27488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686062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BC92AD-61FB-9AB2-1E79-0A2772525C6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4CC9577-DC72-3117-B6B2-8EA2837BFB17}"/>
              </a:ext>
            </a:extLst>
          </p:cNvPr>
          <p:cNvSpPr>
            <a:spLocks noGrp="1"/>
          </p:cNvSpPr>
          <p:nvPr>
            <p:ph type="title"/>
          </p:nvPr>
        </p:nvSpPr>
        <p:spPr/>
        <p:txBody>
          <a:bodyPr/>
          <a:lstStyle/>
          <a:p>
            <a:r>
              <a:rPr lang="en-US" dirty="0"/>
              <a:t>What if we can’t randomize?</a:t>
            </a:r>
          </a:p>
        </p:txBody>
      </p:sp>
      <p:sp>
        <p:nvSpPr>
          <p:cNvPr id="4" name="Content Placeholder 3">
            <a:extLst>
              <a:ext uri="{FF2B5EF4-FFF2-40B4-BE49-F238E27FC236}">
                <a16:creationId xmlns:a16="http://schemas.microsoft.com/office/drawing/2014/main" id="{F0CAA7E4-2835-FBA6-1C96-17B2F5C98BA1}"/>
              </a:ext>
            </a:extLst>
          </p:cNvPr>
          <p:cNvSpPr>
            <a:spLocks noGrp="1"/>
          </p:cNvSpPr>
          <p:nvPr>
            <p:ph idx="1"/>
          </p:nvPr>
        </p:nvSpPr>
        <p:spPr/>
        <p:txBody>
          <a:bodyPr/>
          <a:lstStyle/>
          <a:p>
            <a:r>
              <a:rPr lang="en-US" sz="3200" b="1" dirty="0"/>
              <a:t>Prospective cohort study</a:t>
            </a:r>
            <a:r>
              <a:rPr lang="en-US" sz="3200" dirty="0"/>
              <a:t>: Follow young people through their lives and measure ears periodically, do small-eared men die early? </a:t>
            </a:r>
          </a:p>
          <a:p>
            <a:r>
              <a:rPr lang="en-US" sz="3200" b="1" dirty="0"/>
              <a:t>Retrospective cohort study</a:t>
            </a:r>
            <a:r>
              <a:rPr lang="en-US" sz="3200" dirty="0"/>
              <a:t>: Can you find ways to identify whether a group of elderly folks, have bigger ears now compared to earlier?</a:t>
            </a:r>
          </a:p>
          <a:p>
            <a:r>
              <a:rPr lang="en-US" sz="3200" b="1" dirty="0"/>
              <a:t>Case-control study</a:t>
            </a:r>
            <a:r>
              <a:rPr lang="en-US" sz="3200" dirty="0"/>
              <a:t>: Find men alive and men who are dead who are matched in age, socioeconomic status and so on and assess ear size across them.</a:t>
            </a:r>
          </a:p>
        </p:txBody>
      </p:sp>
    </p:spTree>
    <p:extLst>
      <p:ext uri="{BB962C8B-B14F-4D97-AF65-F5344CB8AC3E}">
        <p14:creationId xmlns:p14="http://schemas.microsoft.com/office/powerpoint/2010/main" val="940451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79C5C-3D8E-38B1-EBD3-7CC1E161DF5F}"/>
              </a:ext>
            </a:extLst>
          </p:cNvPr>
          <p:cNvSpPr>
            <a:spLocks noGrp="1"/>
          </p:cNvSpPr>
          <p:nvPr>
            <p:ph type="title"/>
          </p:nvPr>
        </p:nvSpPr>
        <p:spPr/>
        <p:txBody>
          <a:bodyPr/>
          <a:lstStyle/>
          <a:p>
            <a:r>
              <a:rPr lang="en-US" dirty="0"/>
              <a:t>Prospective Cohort Study</a:t>
            </a:r>
          </a:p>
        </p:txBody>
      </p:sp>
      <p:sp>
        <p:nvSpPr>
          <p:cNvPr id="3" name="Content Placeholder 2">
            <a:extLst>
              <a:ext uri="{FF2B5EF4-FFF2-40B4-BE49-F238E27FC236}">
                <a16:creationId xmlns:a16="http://schemas.microsoft.com/office/drawing/2014/main" id="{C7C4F987-C690-ABF3-5E32-1D0C71B9910A}"/>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68A16D08-6275-B8EE-CD63-DD38E8FEEEED}"/>
              </a:ext>
            </a:extLst>
          </p:cNvPr>
          <p:cNvPicPr>
            <a:picLocks noChangeAspect="1"/>
          </p:cNvPicPr>
          <p:nvPr/>
        </p:nvPicPr>
        <p:blipFill>
          <a:blip r:embed="rId3"/>
          <a:stretch>
            <a:fillRect/>
          </a:stretch>
        </p:blipFill>
        <p:spPr>
          <a:xfrm>
            <a:off x="83170" y="1975359"/>
            <a:ext cx="7745190" cy="3086429"/>
          </a:xfrm>
          <a:prstGeom prst="rect">
            <a:avLst/>
          </a:prstGeom>
        </p:spPr>
      </p:pic>
      <p:pic>
        <p:nvPicPr>
          <p:cNvPr id="5" name="Picture 4">
            <a:extLst>
              <a:ext uri="{FF2B5EF4-FFF2-40B4-BE49-F238E27FC236}">
                <a16:creationId xmlns:a16="http://schemas.microsoft.com/office/drawing/2014/main" id="{A3EB6DF0-7FA4-EF97-43AB-CB5B1A0B0A60}"/>
              </a:ext>
            </a:extLst>
          </p:cNvPr>
          <p:cNvPicPr>
            <a:picLocks noChangeAspect="1"/>
          </p:cNvPicPr>
          <p:nvPr/>
        </p:nvPicPr>
        <p:blipFill>
          <a:blip r:embed="rId4"/>
          <a:stretch>
            <a:fillRect/>
          </a:stretch>
        </p:blipFill>
        <p:spPr>
          <a:xfrm>
            <a:off x="8225191" y="2169586"/>
            <a:ext cx="2825668" cy="2597001"/>
          </a:xfrm>
          <a:prstGeom prst="rect">
            <a:avLst/>
          </a:prstGeom>
        </p:spPr>
      </p:pic>
      <p:sp>
        <p:nvSpPr>
          <p:cNvPr id="7" name="TextBox 6">
            <a:extLst>
              <a:ext uri="{FF2B5EF4-FFF2-40B4-BE49-F238E27FC236}">
                <a16:creationId xmlns:a16="http://schemas.microsoft.com/office/drawing/2014/main" id="{5C7A6BBD-4A3C-E5D7-87A5-8181E0304830}"/>
              </a:ext>
            </a:extLst>
          </p:cNvPr>
          <p:cNvSpPr txBox="1"/>
          <p:nvPr/>
        </p:nvSpPr>
        <p:spPr>
          <a:xfrm>
            <a:off x="3314700" y="5244680"/>
            <a:ext cx="7970334" cy="369332"/>
          </a:xfrm>
          <a:prstGeom prst="rect">
            <a:avLst/>
          </a:prstGeom>
          <a:noFill/>
        </p:spPr>
        <p:txBody>
          <a:bodyPr wrap="square">
            <a:spAutoFit/>
          </a:bodyPr>
          <a:lstStyle/>
          <a:p>
            <a:r>
              <a:rPr lang="en-US" dirty="0">
                <a:hlinkClick r:id="rId5"/>
              </a:rPr>
              <a:t>https://www.youtube.com/watch?v=8KkKuTCFvzI</a:t>
            </a:r>
            <a:r>
              <a:rPr lang="en-US" dirty="0"/>
              <a:t> – What makes a good life?</a:t>
            </a:r>
          </a:p>
        </p:txBody>
      </p:sp>
      <p:sp>
        <p:nvSpPr>
          <p:cNvPr id="9" name="TextBox 8">
            <a:extLst>
              <a:ext uri="{FF2B5EF4-FFF2-40B4-BE49-F238E27FC236}">
                <a16:creationId xmlns:a16="http://schemas.microsoft.com/office/drawing/2014/main" id="{32484CEB-2C3D-FE62-46A0-46BAE9EB49AC}"/>
              </a:ext>
            </a:extLst>
          </p:cNvPr>
          <p:cNvSpPr txBox="1"/>
          <p:nvPr/>
        </p:nvSpPr>
        <p:spPr>
          <a:xfrm>
            <a:off x="6824546" y="5924041"/>
            <a:ext cx="4951142" cy="830997"/>
          </a:xfrm>
          <a:prstGeom prst="rect">
            <a:avLst/>
          </a:prstGeom>
          <a:noFill/>
        </p:spPr>
        <p:txBody>
          <a:bodyPr wrap="square">
            <a:spAutoFit/>
          </a:bodyPr>
          <a:lstStyle/>
          <a:p>
            <a:r>
              <a:rPr lang="en-US" sz="1600" dirty="0">
                <a:hlinkClick r:id="rId6"/>
              </a:rPr>
              <a:t>https://news.harvard.edu/gazette/story/2017/04/over-nearly-80-years-harvard-study-has-been-showing-how-to-live-a-healthy-and-happy-life/</a:t>
            </a:r>
            <a:r>
              <a:rPr lang="en-US" sz="1600" dirty="0"/>
              <a:t> </a:t>
            </a:r>
          </a:p>
        </p:txBody>
      </p:sp>
    </p:spTree>
    <p:extLst>
      <p:ext uri="{BB962C8B-B14F-4D97-AF65-F5344CB8AC3E}">
        <p14:creationId xmlns:p14="http://schemas.microsoft.com/office/powerpoint/2010/main" val="32445220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2F141A-108A-5CDA-8BC3-97D2F8F5D8F6}"/>
              </a:ext>
            </a:extLst>
          </p:cNvPr>
          <p:cNvSpPr>
            <a:spLocks noGrp="1"/>
          </p:cNvSpPr>
          <p:nvPr>
            <p:ph type="title"/>
          </p:nvPr>
        </p:nvSpPr>
        <p:spPr/>
        <p:txBody>
          <a:bodyPr/>
          <a:lstStyle/>
          <a:p>
            <a:r>
              <a:rPr lang="en-US" dirty="0"/>
              <a:t>Correlations : What are they? </a:t>
            </a:r>
          </a:p>
        </p:txBody>
      </p:sp>
      <p:sp>
        <p:nvSpPr>
          <p:cNvPr id="3" name="Content Placeholder 2">
            <a:extLst>
              <a:ext uri="{FF2B5EF4-FFF2-40B4-BE49-F238E27FC236}">
                <a16:creationId xmlns:a16="http://schemas.microsoft.com/office/drawing/2014/main" id="{B324D13F-6B96-24CF-C454-9C3AAD041CE5}"/>
              </a:ext>
            </a:extLst>
          </p:cNvPr>
          <p:cNvSpPr>
            <a:spLocks noGrp="1"/>
          </p:cNvSpPr>
          <p:nvPr>
            <p:ph idx="1"/>
          </p:nvPr>
        </p:nvSpPr>
        <p:spPr/>
        <p:txBody>
          <a:bodyPr/>
          <a:lstStyle/>
          <a:p>
            <a:r>
              <a:rPr lang="en-US" dirty="0"/>
              <a:t>Pearson Correlation Coefficient: A number between [-1,1] expressing how close to a straight line the dots fall when two sets of data are plotted against one another.</a:t>
            </a:r>
          </a:p>
          <a:p>
            <a:r>
              <a:rPr lang="en-US" dirty="0"/>
              <a:t>X-axis: Independent Variable/ Predictor/ Explanatory variable/Fixed Effect</a:t>
            </a:r>
          </a:p>
          <a:p>
            <a:r>
              <a:rPr lang="en-US" dirty="0"/>
              <a:t>Y-Axis: Dependent Variable/Response</a:t>
            </a:r>
          </a:p>
        </p:txBody>
      </p:sp>
    </p:spTree>
    <p:extLst>
      <p:ext uri="{BB962C8B-B14F-4D97-AF65-F5344CB8AC3E}">
        <p14:creationId xmlns:p14="http://schemas.microsoft.com/office/powerpoint/2010/main" val="354435373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D02AEE-18F2-E3B5-3872-E5E139CBAA8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8BAEF9D-AEDE-2CCE-89F6-184FF93F4C49}"/>
              </a:ext>
            </a:extLst>
          </p:cNvPr>
          <p:cNvSpPr>
            <a:spLocks noGrp="1"/>
          </p:cNvSpPr>
          <p:nvPr>
            <p:ph type="title"/>
          </p:nvPr>
        </p:nvSpPr>
        <p:spPr>
          <a:xfrm>
            <a:off x="480000" y="180343"/>
            <a:ext cx="11102399" cy="756000"/>
          </a:xfrm>
        </p:spPr>
        <p:txBody>
          <a:bodyPr>
            <a:normAutofit fontScale="90000"/>
          </a:bodyPr>
          <a:lstStyle/>
          <a:p>
            <a:r>
              <a:rPr lang="en-US" dirty="0"/>
              <a:t>Returning to the sharks and ice cream: when we can’t randomize, we need to be careful about causality.</a:t>
            </a:r>
          </a:p>
        </p:txBody>
      </p:sp>
      <p:sp>
        <p:nvSpPr>
          <p:cNvPr id="4" name="Content Placeholder 3">
            <a:extLst>
              <a:ext uri="{FF2B5EF4-FFF2-40B4-BE49-F238E27FC236}">
                <a16:creationId xmlns:a16="http://schemas.microsoft.com/office/drawing/2014/main" id="{2EB3054D-65CC-E98E-88F2-3856DBAD90E4}"/>
              </a:ext>
            </a:extLst>
          </p:cNvPr>
          <p:cNvSpPr>
            <a:spLocks noGrp="1"/>
          </p:cNvSpPr>
          <p:nvPr>
            <p:ph idx="1"/>
          </p:nvPr>
        </p:nvSpPr>
        <p:spPr/>
        <p:txBody>
          <a:bodyPr/>
          <a:lstStyle/>
          <a:p>
            <a:r>
              <a:rPr lang="en-US" sz="4000" dirty="0"/>
              <a:t>There is common </a:t>
            </a:r>
            <a:r>
              <a:rPr lang="en-US" sz="4000" i="1" dirty="0"/>
              <a:t>confound </a:t>
            </a:r>
            <a:r>
              <a:rPr lang="en-US" sz="4000" dirty="0"/>
              <a:t>here: summer. </a:t>
            </a:r>
          </a:p>
          <a:p>
            <a:r>
              <a:rPr lang="en-US" sz="4000" dirty="0"/>
              <a:t>People are more likely to go to the beach in the summer so they are more likely to be attacked by sharks.</a:t>
            </a:r>
          </a:p>
          <a:p>
            <a:r>
              <a:rPr lang="en-US" sz="4000" dirty="0"/>
              <a:t>People are also more likely to eat ice cream in the summer. </a:t>
            </a:r>
          </a:p>
          <a:p>
            <a:r>
              <a:rPr lang="en-US" sz="4000" dirty="0"/>
              <a:t>So we could </a:t>
            </a:r>
            <a:r>
              <a:rPr lang="en-US" sz="4000" dirty="0" err="1"/>
              <a:t>analyse</a:t>
            </a:r>
            <a:r>
              <a:rPr lang="en-US" sz="4000" dirty="0"/>
              <a:t> the correlation on days with similar warm temperature. </a:t>
            </a:r>
          </a:p>
        </p:txBody>
      </p:sp>
    </p:spTree>
    <p:extLst>
      <p:ext uri="{BB962C8B-B14F-4D97-AF65-F5344CB8AC3E}">
        <p14:creationId xmlns:p14="http://schemas.microsoft.com/office/powerpoint/2010/main" val="3705605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1812AE-8D99-69AC-4178-A22CBBE6408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13A29CD-4F7C-74C9-B47D-E41E5C71E6A9}"/>
              </a:ext>
            </a:extLst>
          </p:cNvPr>
          <p:cNvSpPr>
            <a:spLocks noGrp="1"/>
          </p:cNvSpPr>
          <p:nvPr>
            <p:ph type="title"/>
          </p:nvPr>
        </p:nvSpPr>
        <p:spPr>
          <a:xfrm>
            <a:off x="480000" y="180343"/>
            <a:ext cx="11102399" cy="756000"/>
          </a:xfrm>
        </p:spPr>
        <p:txBody>
          <a:bodyPr>
            <a:normAutofit fontScale="90000"/>
          </a:bodyPr>
          <a:lstStyle/>
          <a:p>
            <a:r>
              <a:rPr lang="en-US" dirty="0"/>
              <a:t>Returning to the sharks and ice cream: when we can’t randomize, we need to be careful about causality.</a:t>
            </a:r>
          </a:p>
        </p:txBody>
      </p:sp>
      <p:sp>
        <p:nvSpPr>
          <p:cNvPr id="4" name="Content Placeholder 3">
            <a:extLst>
              <a:ext uri="{FF2B5EF4-FFF2-40B4-BE49-F238E27FC236}">
                <a16:creationId xmlns:a16="http://schemas.microsoft.com/office/drawing/2014/main" id="{1A0A514A-364B-9596-41A2-E885BF26A19D}"/>
              </a:ext>
            </a:extLst>
          </p:cNvPr>
          <p:cNvSpPr>
            <a:spLocks noGrp="1"/>
          </p:cNvSpPr>
          <p:nvPr>
            <p:ph idx="1"/>
          </p:nvPr>
        </p:nvSpPr>
        <p:spPr>
          <a:xfrm>
            <a:off x="479999" y="1487386"/>
            <a:ext cx="11102399" cy="4445149"/>
          </a:xfrm>
        </p:spPr>
        <p:txBody>
          <a:bodyPr/>
          <a:lstStyle/>
          <a:p>
            <a:r>
              <a:rPr lang="en-US" sz="3600" dirty="0"/>
              <a:t>Autism and vaccines: Children tend to be diagnosed around when they are vaccinated. Does vaccination then cause autism? Nope. These events happen around the same age and there are coincidental close occurrences. </a:t>
            </a:r>
          </a:p>
        </p:txBody>
      </p:sp>
    </p:spTree>
    <p:extLst>
      <p:ext uri="{BB962C8B-B14F-4D97-AF65-F5344CB8AC3E}">
        <p14:creationId xmlns:p14="http://schemas.microsoft.com/office/powerpoint/2010/main" val="109100242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8F1FE4-5E99-8C4A-B96E-5CAE23418495}"/>
              </a:ext>
            </a:extLst>
          </p:cNvPr>
          <p:cNvSpPr>
            <a:spLocks noGrp="1"/>
          </p:cNvSpPr>
          <p:nvPr>
            <p:ph type="title"/>
          </p:nvPr>
        </p:nvSpPr>
        <p:spPr/>
        <p:txBody>
          <a:bodyPr/>
          <a:lstStyle/>
          <a:p>
            <a:r>
              <a:rPr lang="en-US" dirty="0"/>
              <a:t>Recap</a:t>
            </a:r>
          </a:p>
        </p:txBody>
      </p:sp>
      <mc:AlternateContent xmlns:mc="http://schemas.openxmlformats.org/markup-compatibility/2006" xmlns:we="http://schemas.microsoft.com/office/webextensions/webextension/2010/11" xmlns:pca="http://schemas.microsoft.com/office/powerpoint/2013/contentapp">
        <mc:Choice Requires="we pca">
          <p:graphicFrame>
            <p:nvGraphicFramePr>
              <p:cNvPr id="6" name="Add-in 5">
                <a:extLst>
                  <a:ext uri="{FF2B5EF4-FFF2-40B4-BE49-F238E27FC236}">
                    <a16:creationId xmlns:a16="http://schemas.microsoft.com/office/drawing/2014/main" id="{70B6A3EB-D92F-E227-F518-5A7EB77D8888}"/>
                  </a:ext>
                </a:extLst>
              </p:cNvPr>
              <p:cNvGraphicFramePr>
                <a:graphicFrameLocks noGrp="1"/>
              </p:cNvGraphicFramePr>
              <p:nvPr>
                <p:extLst>
                  <p:ext uri="{D42A27DB-BD31-4B8C-83A1-F6EECF244321}">
                    <p14:modId xmlns:p14="http://schemas.microsoft.com/office/powerpoint/2010/main" val="396960867"/>
                  </p:ext>
                </p:extLst>
              </p:nvPr>
            </p:nvGraphicFramePr>
            <p:xfrm>
              <a:off x="746451" y="1170260"/>
              <a:ext cx="10569498" cy="5433739"/>
            </p:xfrm>
            <a:graphic>
              <a:graphicData uri="http://schemas.microsoft.com/office/webextensions/webextension/2010/11">
                <we:webextensionref xmlns:we="http://schemas.microsoft.com/office/webextensions/webextension/2010/11" xmlns:r="http://schemas.openxmlformats.org/officeDocument/2006/relationships" r:id="rId3"/>
              </a:graphicData>
            </a:graphic>
          </p:graphicFrame>
        </mc:Choice>
        <mc:Fallback xmlns="">
          <p:pic>
            <p:nvPicPr>
              <p:cNvPr id="6" name="Add-in 5">
                <a:extLst>
                  <a:ext uri="{FF2B5EF4-FFF2-40B4-BE49-F238E27FC236}">
                    <a16:creationId xmlns:a16="http://schemas.microsoft.com/office/drawing/2014/main" id="{70B6A3EB-D92F-E227-F518-5A7EB77D8888}"/>
                  </a:ext>
                </a:extLst>
              </p:cNvPr>
              <p:cNvPicPr>
                <a:picLocks noGrp="1" noRot="1" noChangeAspect="1" noMove="1" noResize="1" noEditPoints="1" noAdjustHandles="1" noChangeArrowheads="1" noChangeShapeType="1"/>
              </p:cNvPicPr>
              <p:nvPr/>
            </p:nvPicPr>
            <p:blipFill>
              <a:blip r:embed="rId4">
                <a:clrChange>
                  <a:clrFrom>
                    <a:prstClr val="black"/>
                  </a:clrFrom>
                  <a:clrTo>
                    <a:prstClr val="black">
                      <a:alpha val="0"/>
                    </a:prstClr>
                  </a:clrTo>
                </a:clrChange>
              </a:blip>
              <a:stretch>
                <a:fillRect/>
              </a:stretch>
            </p:blipFill>
            <p:spPr>
              <a:xfrm>
                <a:off x="746451" y="1170260"/>
                <a:ext cx="10569498" cy="5433739"/>
              </a:xfrm>
              <a:prstGeom prst="rect">
                <a:avLst/>
              </a:prstGeom>
            </p:spPr>
          </p:pic>
        </mc:Fallback>
      </mc:AlternateContent>
    </p:spTree>
    <p:extLst>
      <p:ext uri="{BB962C8B-B14F-4D97-AF65-F5344CB8AC3E}">
        <p14:creationId xmlns:p14="http://schemas.microsoft.com/office/powerpoint/2010/main" val="53001373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341801-CFFC-8EF3-EA5F-E14FA06A24A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5DD78EE-83C3-9E90-80B0-B8018CE2CA50}"/>
              </a:ext>
            </a:extLst>
          </p:cNvPr>
          <p:cNvSpPr>
            <a:spLocks noGrp="1"/>
          </p:cNvSpPr>
          <p:nvPr>
            <p:ph type="title"/>
          </p:nvPr>
        </p:nvSpPr>
        <p:spPr>
          <a:xfrm>
            <a:off x="480000" y="180343"/>
            <a:ext cx="11102399" cy="756000"/>
          </a:xfrm>
        </p:spPr>
        <p:txBody>
          <a:bodyPr>
            <a:normAutofit fontScale="90000"/>
          </a:bodyPr>
          <a:lstStyle/>
          <a:p>
            <a:r>
              <a:rPr lang="en-US" dirty="0"/>
              <a:t>Returning to the sharks and ice cream: when we can’t randomize, we need to be careful about causality.</a:t>
            </a:r>
          </a:p>
        </p:txBody>
      </p:sp>
      <p:graphicFrame>
        <p:nvGraphicFramePr>
          <p:cNvPr id="3" name="Content Placeholder 5">
            <a:extLst>
              <a:ext uri="{FF2B5EF4-FFF2-40B4-BE49-F238E27FC236}">
                <a16:creationId xmlns:a16="http://schemas.microsoft.com/office/drawing/2014/main" id="{D5D2D9EB-4B8E-E226-AD9C-5470956DB73F}"/>
              </a:ext>
            </a:extLst>
          </p:cNvPr>
          <p:cNvGraphicFramePr>
            <a:graphicFrameLocks/>
          </p:cNvGraphicFramePr>
          <p:nvPr>
            <p:extLst>
              <p:ext uri="{D42A27DB-BD31-4B8C-83A1-F6EECF244321}">
                <p14:modId xmlns:p14="http://schemas.microsoft.com/office/powerpoint/2010/main" val="4021889303"/>
              </p:ext>
            </p:extLst>
          </p:nvPr>
        </p:nvGraphicFramePr>
        <p:xfrm>
          <a:off x="479998" y="1659358"/>
          <a:ext cx="11102399" cy="2159680"/>
        </p:xfrm>
        <a:graphic>
          <a:graphicData uri="http://schemas.openxmlformats.org/drawingml/2006/table">
            <a:tbl>
              <a:tblPr firstRow="1" bandRow="1">
                <a:tableStyleId>{5C22544A-7EE6-4342-B048-85BDC9FD1C3A}</a:tableStyleId>
              </a:tblPr>
              <a:tblGrid>
                <a:gridCol w="11102399">
                  <a:extLst>
                    <a:ext uri="{9D8B030D-6E8A-4147-A177-3AD203B41FA5}">
                      <a16:colId xmlns:a16="http://schemas.microsoft.com/office/drawing/2014/main" val="2806566759"/>
                    </a:ext>
                  </a:extLst>
                </a:gridCol>
              </a:tblGrid>
              <a:tr h="5442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2800" dirty="0"/>
                        <a:t>Definition</a:t>
                      </a:r>
                    </a:p>
                  </a:txBody>
                  <a:tcPr>
                    <a:solidFill>
                      <a:srgbClr val="E84E10"/>
                    </a:solidFill>
                  </a:tcPr>
                </a:tc>
                <a:extLst>
                  <a:ext uri="{0D108BD9-81ED-4DB2-BD59-A6C34878D82A}">
                    <a16:rowId xmlns:a16="http://schemas.microsoft.com/office/drawing/2014/main" val="4282699494"/>
                  </a:ext>
                </a:extLst>
              </a:tr>
              <a:tr h="574495">
                <a:tc>
                  <a:txBody>
                    <a:bodyPr/>
                    <a:lstStyle/>
                    <a:p>
                      <a:r>
                        <a:rPr lang="en-US" sz="2800" b="1" dirty="0"/>
                        <a:t>Lurking Factors: </a:t>
                      </a:r>
                      <a:r>
                        <a:rPr lang="en-US" sz="2400" b="0" i="0" kern="1200" dirty="0">
                          <a:solidFill>
                            <a:schemeClr val="dk1"/>
                          </a:solidFill>
                          <a:effectLst/>
                          <a:latin typeface="+mn-lt"/>
                          <a:ea typeface="+mn-ea"/>
                          <a:cs typeface="+mn-cs"/>
                        </a:rPr>
                        <a:t>In epidemiology, an exposure that has not been measured but may be a confounder responsible for some of the observed association: for example, when socioeconomic status has not been measured in a study relating diet with disease or lack of exercise with disease.</a:t>
                      </a:r>
                      <a:endParaRPr lang="en-US" sz="2800" b="0" dirty="0"/>
                    </a:p>
                  </a:txBody>
                  <a:tcPr>
                    <a:solidFill>
                      <a:srgbClr val="F6D0CC"/>
                    </a:solidFill>
                  </a:tcPr>
                </a:tc>
                <a:extLst>
                  <a:ext uri="{0D108BD9-81ED-4DB2-BD59-A6C34878D82A}">
                    <a16:rowId xmlns:a16="http://schemas.microsoft.com/office/drawing/2014/main" val="2257841623"/>
                  </a:ext>
                </a:extLst>
              </a:tr>
            </a:tbl>
          </a:graphicData>
        </a:graphic>
      </p:graphicFrame>
      <p:pic>
        <p:nvPicPr>
          <p:cNvPr id="7" name="Picture 6">
            <a:extLst>
              <a:ext uri="{FF2B5EF4-FFF2-40B4-BE49-F238E27FC236}">
                <a16:creationId xmlns:a16="http://schemas.microsoft.com/office/drawing/2014/main" id="{0D62E591-36C0-9512-9A8F-E63755F82434}"/>
              </a:ext>
            </a:extLst>
          </p:cNvPr>
          <p:cNvPicPr>
            <a:picLocks noChangeAspect="1"/>
          </p:cNvPicPr>
          <p:nvPr/>
        </p:nvPicPr>
        <p:blipFill>
          <a:blip r:embed="rId3"/>
          <a:stretch>
            <a:fillRect/>
          </a:stretch>
        </p:blipFill>
        <p:spPr>
          <a:xfrm>
            <a:off x="1550581" y="3983889"/>
            <a:ext cx="7772400" cy="1399506"/>
          </a:xfrm>
          <a:prstGeom prst="rect">
            <a:avLst/>
          </a:prstGeom>
        </p:spPr>
      </p:pic>
      <p:sp>
        <p:nvSpPr>
          <p:cNvPr id="8" name="TextBox 7">
            <a:extLst>
              <a:ext uri="{FF2B5EF4-FFF2-40B4-BE49-F238E27FC236}">
                <a16:creationId xmlns:a16="http://schemas.microsoft.com/office/drawing/2014/main" id="{096E664A-7281-A14C-44D0-7CC938528E50}"/>
              </a:ext>
            </a:extLst>
          </p:cNvPr>
          <p:cNvSpPr txBox="1"/>
          <p:nvPr/>
        </p:nvSpPr>
        <p:spPr>
          <a:xfrm>
            <a:off x="831876" y="5198642"/>
            <a:ext cx="10398642" cy="923330"/>
          </a:xfrm>
          <a:prstGeom prst="rect">
            <a:avLst/>
          </a:prstGeom>
          <a:noFill/>
        </p:spPr>
        <p:txBody>
          <a:bodyPr wrap="square" rtlCol="0">
            <a:spAutoFit/>
          </a:bodyPr>
          <a:lstStyle/>
          <a:p>
            <a:r>
              <a:rPr lang="en-US" dirty="0"/>
              <a:t>X, Y and Z are variables. For example, X and Y may be exercise and mortality while Z is Age. </a:t>
            </a:r>
            <a:br>
              <a:rPr lang="en-US" dirty="0"/>
            </a:br>
            <a:r>
              <a:rPr lang="en-US" dirty="0"/>
              <a:t>So, more exercise may indeed reduce mortality, but age determines both how much exercise and how likely you are to die.</a:t>
            </a:r>
          </a:p>
        </p:txBody>
      </p:sp>
    </p:spTree>
    <p:extLst>
      <p:ext uri="{BB962C8B-B14F-4D97-AF65-F5344CB8AC3E}">
        <p14:creationId xmlns:p14="http://schemas.microsoft.com/office/powerpoint/2010/main" val="2507821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B3A1FC-53EE-AD5C-9F37-91C5781F8AD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73250FB-C7DD-3591-783A-F28ED26968BA}"/>
              </a:ext>
            </a:extLst>
          </p:cNvPr>
          <p:cNvSpPr>
            <a:spLocks noGrp="1"/>
          </p:cNvSpPr>
          <p:nvPr>
            <p:ph type="title"/>
          </p:nvPr>
        </p:nvSpPr>
        <p:spPr/>
        <p:txBody>
          <a:bodyPr/>
          <a:lstStyle/>
          <a:p>
            <a:r>
              <a:rPr lang="en-US" dirty="0"/>
              <a:t>Reverse causation</a:t>
            </a:r>
          </a:p>
        </p:txBody>
      </p:sp>
      <p:graphicFrame>
        <p:nvGraphicFramePr>
          <p:cNvPr id="3" name="Diagram 2">
            <a:extLst>
              <a:ext uri="{FF2B5EF4-FFF2-40B4-BE49-F238E27FC236}">
                <a16:creationId xmlns:a16="http://schemas.microsoft.com/office/drawing/2014/main" id="{9CEC322A-5F0D-B2A0-C841-86AAFFE41F0A}"/>
              </a:ext>
            </a:extLst>
          </p:cNvPr>
          <p:cNvGraphicFramePr/>
          <p:nvPr>
            <p:extLst>
              <p:ext uri="{D42A27DB-BD31-4B8C-83A1-F6EECF244321}">
                <p14:modId xmlns:p14="http://schemas.microsoft.com/office/powerpoint/2010/main" val="3954506681"/>
              </p:ext>
            </p:extLst>
          </p:nvPr>
        </p:nvGraphicFramePr>
        <p:xfrm>
          <a:off x="2978297" y="212651"/>
          <a:ext cx="5517116" cy="36715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5" name="Diagram 4">
            <a:extLst>
              <a:ext uri="{FF2B5EF4-FFF2-40B4-BE49-F238E27FC236}">
                <a16:creationId xmlns:a16="http://schemas.microsoft.com/office/drawing/2014/main" id="{4A7F37AB-3058-BBA8-6D7B-6CA9D1FEF648}"/>
              </a:ext>
            </a:extLst>
          </p:cNvPr>
          <p:cNvGraphicFramePr/>
          <p:nvPr>
            <p:extLst>
              <p:ext uri="{D42A27DB-BD31-4B8C-83A1-F6EECF244321}">
                <p14:modId xmlns:p14="http://schemas.microsoft.com/office/powerpoint/2010/main" val="1005797054"/>
              </p:ext>
            </p:extLst>
          </p:nvPr>
        </p:nvGraphicFramePr>
        <p:xfrm>
          <a:off x="2978297" y="1873957"/>
          <a:ext cx="5517116" cy="367158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aphicFrame>
        <p:nvGraphicFramePr>
          <p:cNvPr id="6" name="Diagram 5">
            <a:extLst>
              <a:ext uri="{FF2B5EF4-FFF2-40B4-BE49-F238E27FC236}">
                <a16:creationId xmlns:a16="http://schemas.microsoft.com/office/drawing/2014/main" id="{39D73702-3EF8-4DA9-EA57-224BEA5CB1D1}"/>
              </a:ext>
            </a:extLst>
          </p:cNvPr>
          <p:cNvGraphicFramePr/>
          <p:nvPr>
            <p:extLst>
              <p:ext uri="{D42A27DB-BD31-4B8C-83A1-F6EECF244321}">
                <p14:modId xmlns:p14="http://schemas.microsoft.com/office/powerpoint/2010/main" val="3141890282"/>
              </p:ext>
            </p:extLst>
          </p:nvPr>
        </p:nvGraphicFramePr>
        <p:xfrm>
          <a:off x="2978297" y="3535263"/>
          <a:ext cx="5517116" cy="3671580"/>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sp>
        <p:nvSpPr>
          <p:cNvPr id="7" name="Rounded Rectangle 6">
            <a:extLst>
              <a:ext uri="{FF2B5EF4-FFF2-40B4-BE49-F238E27FC236}">
                <a16:creationId xmlns:a16="http://schemas.microsoft.com/office/drawing/2014/main" id="{3078954D-1A58-57EF-73FA-0EBB9EBFF610}"/>
              </a:ext>
            </a:extLst>
          </p:cNvPr>
          <p:cNvSpPr/>
          <p:nvPr/>
        </p:nvSpPr>
        <p:spPr>
          <a:xfrm>
            <a:off x="2508422" y="4559643"/>
            <a:ext cx="6413156" cy="1692876"/>
          </a:xfrm>
          <a:prstGeom prst="roundRect">
            <a:avLst/>
          </a:prstGeom>
          <a:noFill/>
          <a:ln w="762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C8D80CB-7A7D-56C7-7F1E-2DA1A4A81CC1}"/>
              </a:ext>
            </a:extLst>
          </p:cNvPr>
          <p:cNvPicPr>
            <a:picLocks noChangeAspect="1"/>
          </p:cNvPicPr>
          <p:nvPr/>
        </p:nvPicPr>
        <p:blipFill>
          <a:blip r:embed="rId18"/>
          <a:stretch>
            <a:fillRect/>
          </a:stretch>
        </p:blipFill>
        <p:spPr>
          <a:xfrm>
            <a:off x="2536613" y="1318539"/>
            <a:ext cx="6400484" cy="4260384"/>
          </a:xfrm>
          <a:prstGeom prst="rect">
            <a:avLst/>
          </a:prstGeom>
        </p:spPr>
      </p:pic>
    </p:spTree>
    <p:extLst>
      <p:ext uri="{BB962C8B-B14F-4D97-AF65-F5344CB8AC3E}">
        <p14:creationId xmlns:p14="http://schemas.microsoft.com/office/powerpoint/2010/main" val="393593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4"/>
                                        </p:tgtEl>
                                        <p:attrNameLst>
                                          <p:attrName>style.visibility</p:attrName>
                                        </p:attrNameLst>
                                      </p:cBhvr>
                                      <p:to>
                                        <p:strVal val="hidden"/>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Graphic spid="6" grpId="0">
        <p:bldAsOne/>
      </p:bldGraphic>
      <p:bldP spid="7"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4A9134-5434-77D1-34E1-D2ECFC986C1F}"/>
              </a:ext>
            </a:extLst>
          </p:cNvPr>
          <p:cNvSpPr>
            <a:spLocks noGrp="1"/>
          </p:cNvSpPr>
          <p:nvPr>
            <p:ph type="title"/>
          </p:nvPr>
        </p:nvSpPr>
        <p:spPr/>
        <p:txBody>
          <a:bodyPr/>
          <a:lstStyle/>
          <a:p>
            <a:r>
              <a:rPr lang="en-US" dirty="0"/>
              <a:t>Case Study 1: Pellagra</a:t>
            </a:r>
          </a:p>
        </p:txBody>
      </p:sp>
      <p:sp>
        <p:nvSpPr>
          <p:cNvPr id="3" name="Content Placeholder 2">
            <a:extLst>
              <a:ext uri="{FF2B5EF4-FFF2-40B4-BE49-F238E27FC236}">
                <a16:creationId xmlns:a16="http://schemas.microsoft.com/office/drawing/2014/main" id="{BB115479-A673-5FBA-37B3-E04CA3683F63}"/>
              </a:ext>
            </a:extLst>
          </p:cNvPr>
          <p:cNvSpPr>
            <a:spLocks noGrp="1"/>
          </p:cNvSpPr>
          <p:nvPr>
            <p:ph idx="1"/>
          </p:nvPr>
        </p:nvSpPr>
        <p:spPr/>
        <p:txBody>
          <a:bodyPr/>
          <a:lstStyle/>
          <a:p>
            <a:pPr marL="0" indent="0">
              <a:buNone/>
            </a:pPr>
            <a:r>
              <a:rPr lang="en-US" sz="2600" dirty="0"/>
              <a:t>﻿“Pellagra was first observed in Europe in the eighteenth century by a Spanish physician, Gaspar Casal, who found that it was an </a:t>
            </a:r>
            <a:r>
              <a:rPr lang="en-US" sz="2600" b="1" dirty="0"/>
              <a:t>important cause of ill-health, disability, and premature death </a:t>
            </a:r>
            <a:r>
              <a:rPr lang="en-US" sz="2600" dirty="0"/>
              <a:t>among </a:t>
            </a:r>
            <a:r>
              <a:rPr lang="en-US" sz="2600" b="1" dirty="0"/>
              <a:t>the very poor inhabitants of the Asturias</a:t>
            </a:r>
            <a:r>
              <a:rPr lang="en-US" sz="2600" dirty="0"/>
              <a:t>. In the ensuing years, numerous . . . authors described the same condition in northern Italian peasants, particularly those from the plain of Lombardy. </a:t>
            </a:r>
            <a:r>
              <a:rPr lang="en-US" sz="2600" b="1" dirty="0"/>
              <a:t>By the beginning of the nineteenth century, pellagra had spread across Europe</a:t>
            </a:r>
            <a:r>
              <a:rPr lang="en-US" sz="2600" dirty="0"/>
              <a:t>, like a belt, causing the </a:t>
            </a:r>
            <a:r>
              <a:rPr lang="en-US" sz="2600" b="1" dirty="0"/>
              <a:t>progressive physical and mental deterioration </a:t>
            </a:r>
            <a:r>
              <a:rPr lang="en-US" sz="2600" dirty="0"/>
              <a:t>of thousands of people in southwestern France, in Austria, in Rumania, and in the domains of the Turkish Empire. Outside Europe, pellagra was recognized in Egypt and South Africa, and </a:t>
            </a:r>
            <a:r>
              <a:rPr lang="en-US" sz="2600" b="1" dirty="0"/>
              <a:t>by the first decade of the twentieth century it was rampant in the United States, especially in the south </a:t>
            </a:r>
            <a:r>
              <a:rPr lang="en-US" sz="2600" dirty="0"/>
              <a:t>. . . .”</a:t>
            </a:r>
          </a:p>
          <a:p>
            <a:pPr marL="0" indent="0">
              <a:buNone/>
            </a:pPr>
            <a:endParaRPr lang="en-US" sz="2400" dirty="0"/>
          </a:p>
        </p:txBody>
      </p:sp>
    </p:spTree>
    <p:extLst>
      <p:ext uri="{BB962C8B-B14F-4D97-AF65-F5344CB8AC3E}">
        <p14:creationId xmlns:p14="http://schemas.microsoft.com/office/powerpoint/2010/main" val="330882704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46EE6F-4DAC-17E9-2D15-D9A2E1D542E9}"/>
              </a:ext>
            </a:extLst>
          </p:cNvPr>
          <p:cNvSpPr>
            <a:spLocks noGrp="1"/>
          </p:cNvSpPr>
          <p:nvPr>
            <p:ph type="title"/>
          </p:nvPr>
        </p:nvSpPr>
        <p:spPr/>
        <p:txBody>
          <a:bodyPr/>
          <a:lstStyle/>
          <a:p>
            <a:r>
              <a:rPr lang="en-US" dirty="0"/>
              <a:t>Case Study 1: Pellagra</a:t>
            </a:r>
          </a:p>
        </p:txBody>
      </p:sp>
      <p:sp>
        <p:nvSpPr>
          <p:cNvPr id="3" name="Content Placeholder 2">
            <a:extLst>
              <a:ext uri="{FF2B5EF4-FFF2-40B4-BE49-F238E27FC236}">
                <a16:creationId xmlns:a16="http://schemas.microsoft.com/office/drawing/2014/main" id="{7A057400-D350-7580-F6E2-A1AA6DB0F7BF}"/>
              </a:ext>
            </a:extLst>
          </p:cNvPr>
          <p:cNvSpPr>
            <a:spLocks noGrp="1"/>
          </p:cNvSpPr>
          <p:nvPr>
            <p:ph idx="1"/>
          </p:nvPr>
        </p:nvSpPr>
        <p:spPr/>
        <p:txBody>
          <a:bodyPr/>
          <a:lstStyle/>
          <a:p>
            <a:pPr marL="0" indent="0">
              <a:buNone/>
            </a:pPr>
            <a:r>
              <a:rPr lang="en-US" sz="3200" dirty="0">
                <a:solidFill>
                  <a:srgbClr val="231F20"/>
                </a:solidFill>
                <a:effectLst/>
                <a:latin typeface="Calibri" panose="020F0502020204030204" pitchFamily="34" charset="0"/>
                <a:cs typeface="Calibri" panose="020F0502020204030204" pitchFamily="34" charset="0"/>
              </a:rPr>
              <a:t>Pellagra seemed to hit some villages much more than others. Even within</a:t>
            </a:r>
            <a:r>
              <a:rPr lang="en-US" sz="3200" dirty="0">
                <a:solidFill>
                  <a:srgbClr val="231F20"/>
                </a:solidFill>
                <a:latin typeface="Calibri" panose="020F0502020204030204" pitchFamily="34" charset="0"/>
                <a:cs typeface="Calibri" panose="020F0502020204030204" pitchFamily="34" charset="0"/>
              </a:rPr>
              <a:t> </a:t>
            </a:r>
            <a:r>
              <a:rPr lang="en-US" sz="3200" dirty="0">
                <a:solidFill>
                  <a:srgbClr val="231F20"/>
                </a:solidFill>
                <a:effectLst/>
                <a:latin typeface="Calibri" panose="020F0502020204030204" pitchFamily="34" charset="0"/>
                <a:cs typeface="Calibri" panose="020F0502020204030204" pitchFamily="34" charset="0"/>
              </a:rPr>
              <a:t>affected villages, many households were spared; but some had pellagra cases year after year. </a:t>
            </a:r>
            <a:r>
              <a:rPr lang="en-US" sz="3200" b="1" dirty="0">
                <a:solidFill>
                  <a:srgbClr val="231F20"/>
                </a:solidFill>
                <a:effectLst/>
                <a:latin typeface="Calibri" panose="020F0502020204030204" pitchFamily="34" charset="0"/>
                <a:cs typeface="Calibri" panose="020F0502020204030204" pitchFamily="34" charset="0"/>
              </a:rPr>
              <a:t>Sanitary conditions in diseased households were primitive; flies were everywhere. One blood-sucking fly (</a:t>
            </a:r>
            <a:r>
              <a:rPr lang="en-US" sz="3200" b="1" dirty="0" err="1">
                <a:solidFill>
                  <a:srgbClr val="231F20"/>
                </a:solidFill>
                <a:effectLst/>
                <a:latin typeface="Calibri" panose="020F0502020204030204" pitchFamily="34" charset="0"/>
                <a:cs typeface="Calibri" panose="020F0502020204030204" pitchFamily="34" charset="0"/>
              </a:rPr>
              <a:t>Simulium</a:t>
            </a:r>
            <a:r>
              <a:rPr lang="en-US" sz="3200" b="1" dirty="0">
                <a:solidFill>
                  <a:srgbClr val="231F20"/>
                </a:solidFill>
                <a:effectLst/>
                <a:latin typeface="Calibri" panose="020F0502020204030204" pitchFamily="34" charset="0"/>
                <a:cs typeface="Calibri" panose="020F0502020204030204" pitchFamily="34" charset="0"/>
              </a:rPr>
              <a:t>) had the same geographical range as pellagra, at least in Europe</a:t>
            </a:r>
            <a:r>
              <a:rPr lang="en-US" sz="3200" dirty="0">
                <a:solidFill>
                  <a:srgbClr val="231F20"/>
                </a:solidFill>
                <a:effectLst/>
                <a:latin typeface="Calibri" panose="020F0502020204030204" pitchFamily="34" charset="0"/>
                <a:cs typeface="Calibri" panose="020F0502020204030204" pitchFamily="34" charset="0"/>
              </a:rPr>
              <a:t>; and the fly was most active in the spring, just when most pellagra cases developed. Many epidemiologists concluded the disease was infectious, and—like malaria, yellow fever, or typhus—was transmitted from one person to another by insects. Was this conclusion justified?</a:t>
            </a:r>
          </a:p>
        </p:txBody>
      </p:sp>
    </p:spTree>
    <p:extLst>
      <p:ext uri="{BB962C8B-B14F-4D97-AF65-F5344CB8AC3E}">
        <p14:creationId xmlns:p14="http://schemas.microsoft.com/office/powerpoint/2010/main" val="395469087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486ED9-C2C1-8476-5A6C-942EB520FC72}"/>
              </a:ext>
            </a:extLst>
          </p:cNvPr>
          <p:cNvSpPr>
            <a:spLocks noGrp="1"/>
          </p:cNvSpPr>
          <p:nvPr>
            <p:ph type="title"/>
          </p:nvPr>
        </p:nvSpPr>
        <p:spPr/>
        <p:txBody>
          <a:bodyPr/>
          <a:lstStyle/>
          <a:p>
            <a:r>
              <a:rPr lang="en-US" dirty="0"/>
              <a:t>Case Study 1: Pellagra</a:t>
            </a:r>
          </a:p>
        </p:txBody>
      </p:sp>
      <mc:AlternateContent xmlns:mc="http://schemas.openxmlformats.org/markup-compatibility/2006" xmlns:we="http://schemas.microsoft.com/office/webextensions/webextension/2010/11" xmlns:pca="http://schemas.microsoft.com/office/powerpoint/2013/contentapp">
        <mc:Choice Requires="we pca">
          <p:graphicFrame>
            <p:nvGraphicFramePr>
              <p:cNvPr id="4" name="Content Placeholder 3">
                <a:extLst>
                  <a:ext uri="{FF2B5EF4-FFF2-40B4-BE49-F238E27FC236}">
                    <a16:creationId xmlns:a16="http://schemas.microsoft.com/office/drawing/2014/main" id="{2C372062-C09D-89FA-F2D9-29DAACC409A2}"/>
                  </a:ext>
                </a:extLst>
              </p:cNvPr>
              <p:cNvGraphicFramePr>
                <a:graphicFrameLocks noGrp="1"/>
              </p:cNvGraphicFramePr>
              <p:nvPr>
                <p:ph idx="1"/>
              </p:nvPr>
            </p:nvGraphicFramePr>
            <p:xfrm>
              <a:off x="479425" y="1295400"/>
              <a:ext cx="11102975" cy="4445000"/>
            </p:xfrm>
            <a:graphic>
              <a:graphicData uri="http://schemas.microsoft.com/office/webextensions/webextension/2010/11">
                <we:webextensionref xmlns:we="http://schemas.microsoft.com/office/webextensions/webextension/2010/11" xmlns:r="http://schemas.openxmlformats.org/officeDocument/2006/relationships" r:id="rId2"/>
              </a:graphicData>
            </a:graphic>
          </p:graphicFrame>
        </mc:Choice>
        <mc:Fallback xmlns="">
          <p:pic>
            <p:nvPicPr>
              <p:cNvPr id="4" name="Content Placeholder 3">
                <a:extLst>
                  <a:ext uri="{FF2B5EF4-FFF2-40B4-BE49-F238E27FC236}">
                    <a16:creationId xmlns:a16="http://schemas.microsoft.com/office/drawing/2014/main" id="{2C372062-C09D-89FA-F2D9-29DAACC409A2}"/>
                  </a:ext>
                </a:extLst>
              </p:cNvPr>
              <p:cNvPicPr>
                <a:picLocks noGrp="1" noRot="1" noChangeAspect="1" noMove="1" noResize="1" noEditPoints="1" noAdjustHandles="1" noChangeArrowheads="1" noChangeShapeType="1"/>
              </p:cNvPicPr>
              <p:nvPr/>
            </p:nvPicPr>
            <p:blipFill>
              <a:blip r:embed="rId3">
                <a:clrChange>
                  <a:clrFrom>
                    <a:prstClr val="black"/>
                  </a:clrFrom>
                  <a:clrTo>
                    <a:prstClr val="black">
                      <a:alpha val="0"/>
                    </a:prstClr>
                  </a:clrTo>
                </a:clrChange>
              </a:blip>
              <a:stretch>
                <a:fillRect/>
              </a:stretch>
            </p:blipFill>
            <p:spPr>
              <a:xfrm>
                <a:off x="479425" y="1295400"/>
                <a:ext cx="11102975" cy="4445000"/>
              </a:xfrm>
              <a:prstGeom prst="rect">
                <a:avLst/>
              </a:prstGeom>
            </p:spPr>
          </p:pic>
        </mc:Fallback>
      </mc:AlternateContent>
    </p:spTree>
    <p:extLst>
      <p:ext uri="{BB962C8B-B14F-4D97-AF65-F5344CB8AC3E}">
        <p14:creationId xmlns:p14="http://schemas.microsoft.com/office/powerpoint/2010/main" val="111134962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24F6E-8B4A-D3E2-3EF2-F85F819DAF9D}"/>
              </a:ext>
            </a:extLst>
          </p:cNvPr>
          <p:cNvSpPr>
            <a:spLocks noGrp="1"/>
          </p:cNvSpPr>
          <p:nvPr>
            <p:ph type="title"/>
          </p:nvPr>
        </p:nvSpPr>
        <p:spPr/>
        <p:txBody>
          <a:bodyPr/>
          <a:lstStyle/>
          <a:p>
            <a:r>
              <a:rPr lang="en-US" dirty="0"/>
              <a:t>Case Study 1: Pellagra</a:t>
            </a:r>
          </a:p>
        </p:txBody>
      </p:sp>
      <p:sp>
        <p:nvSpPr>
          <p:cNvPr id="3" name="Content Placeholder 2">
            <a:extLst>
              <a:ext uri="{FF2B5EF4-FFF2-40B4-BE49-F238E27FC236}">
                <a16:creationId xmlns:a16="http://schemas.microsoft.com/office/drawing/2014/main" id="{5D89059F-E1B0-59E7-03C7-9C16F410C670}"/>
              </a:ext>
            </a:extLst>
          </p:cNvPr>
          <p:cNvSpPr>
            <a:spLocks noGrp="1"/>
          </p:cNvSpPr>
          <p:nvPr>
            <p:ph idx="1"/>
          </p:nvPr>
        </p:nvSpPr>
        <p:spPr/>
        <p:txBody>
          <a:bodyPr/>
          <a:lstStyle/>
          <a:p>
            <a:r>
              <a:rPr lang="en-US" dirty="0"/>
              <a:t>1914: Joseph Goldberger showed with observational studies and experiments that Pellagra was called by a bad diet.</a:t>
            </a:r>
          </a:p>
          <a:p>
            <a:r>
              <a:rPr lang="en-US" dirty="0"/>
              <a:t>If people ate foods rich in the P-P factor (now called niacin) then they didn’t get Pellagra.</a:t>
            </a:r>
          </a:p>
          <a:p>
            <a:r>
              <a:rPr lang="en-US" dirty="0"/>
              <a:t>People who were poor tended to eat a lot of corn, which doesn’t have niacin. </a:t>
            </a:r>
          </a:p>
        </p:txBody>
      </p:sp>
    </p:spTree>
    <p:extLst>
      <p:ext uri="{BB962C8B-B14F-4D97-AF65-F5344CB8AC3E}">
        <p14:creationId xmlns:p14="http://schemas.microsoft.com/office/powerpoint/2010/main" val="1370135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E2A6B9-D865-04A6-8892-F803F3C683C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73F0556-A314-0520-BAF1-155179099918}"/>
              </a:ext>
            </a:extLst>
          </p:cNvPr>
          <p:cNvSpPr>
            <a:spLocks noGrp="1"/>
          </p:cNvSpPr>
          <p:nvPr>
            <p:ph type="title"/>
          </p:nvPr>
        </p:nvSpPr>
        <p:spPr/>
        <p:txBody>
          <a:bodyPr/>
          <a:lstStyle/>
          <a:p>
            <a:r>
              <a:rPr lang="en-US" dirty="0"/>
              <a:t>Case Study 1: Pellagra</a:t>
            </a:r>
          </a:p>
        </p:txBody>
      </p:sp>
      <p:graphicFrame>
        <p:nvGraphicFramePr>
          <p:cNvPr id="4" name="Content Placeholder 3">
            <a:extLst>
              <a:ext uri="{FF2B5EF4-FFF2-40B4-BE49-F238E27FC236}">
                <a16:creationId xmlns:a16="http://schemas.microsoft.com/office/drawing/2014/main" id="{FDCB936D-0A67-8ED9-8B8D-3785BFF02747}"/>
              </a:ext>
            </a:extLst>
          </p:cNvPr>
          <p:cNvGraphicFramePr>
            <a:graphicFrameLocks noGrp="1"/>
          </p:cNvGraphicFramePr>
          <p:nvPr>
            <p:ph idx="1"/>
            <p:extLst>
              <p:ext uri="{D42A27DB-BD31-4B8C-83A1-F6EECF244321}">
                <p14:modId xmlns:p14="http://schemas.microsoft.com/office/powerpoint/2010/main" val="707203780"/>
              </p:ext>
            </p:extLst>
          </p:nvPr>
        </p:nvGraphicFramePr>
        <p:xfrm>
          <a:off x="479425" y="1295400"/>
          <a:ext cx="11102975" cy="4445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963539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5FC7FB-9C68-E162-B002-5EA0134DAD1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3D6D12D-2D22-CE6E-8DBD-E59751EA2D69}"/>
              </a:ext>
            </a:extLst>
          </p:cNvPr>
          <p:cNvSpPr>
            <a:spLocks noGrp="1"/>
          </p:cNvSpPr>
          <p:nvPr>
            <p:ph type="title"/>
          </p:nvPr>
        </p:nvSpPr>
        <p:spPr/>
        <p:txBody>
          <a:bodyPr/>
          <a:lstStyle/>
          <a:p>
            <a:r>
              <a:rPr lang="en-US" dirty="0"/>
              <a:t>Correlations : What are they?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36BE21F-4243-1266-D921-2AF50406B7DE}"/>
                  </a:ext>
                </a:extLst>
              </p:cNvPr>
              <p:cNvSpPr>
                <a:spLocks noGrp="1"/>
              </p:cNvSpPr>
              <p:nvPr>
                <p:ph idx="1"/>
              </p:nvPr>
            </p:nvSpPr>
            <p:spPr/>
            <p:txBody>
              <a:bodyPr/>
              <a:lstStyle/>
              <a:p>
                <a:r>
                  <a:rPr lang="en-US" dirty="0"/>
                  <a:t>Pearson Correlation Coefficient for population:</a:t>
                </a:r>
              </a:p>
              <a:p>
                <a:endParaRPr lang="en-US" dirty="0"/>
              </a:p>
              <a:p>
                <a:pPr marL="0" indent="0">
                  <a:buNone/>
                </a:pPr>
                <a:endParaRPr lang="en-US" dirty="0"/>
              </a:p>
              <a:p>
                <a:pPr marL="0" indent="0">
                  <a:buNone/>
                </a:pPr>
                <a:r>
                  <a:rPr lang="en-US" dirty="0"/>
                  <a:t>Given paired data </a:t>
                </a:r>
                <a14:m>
                  <m:oMath xmlns:m="http://schemas.openxmlformats.org/officeDocument/2006/math">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1</m:t>
                            </m:r>
                          </m:sub>
                        </m:sSub>
                      </m:e>
                    </m:d>
                    <m:r>
                      <a:rPr lang="en-US" b="0" i="1" smtClean="0">
                        <a:latin typeface="Cambria Math" panose="02040503050406030204" pitchFamily="18" charset="0"/>
                      </a:rPr>
                      <m:t>, </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2</m:t>
                            </m:r>
                          </m:sub>
                        </m:sSub>
                      </m:e>
                    </m:d>
                    <m:r>
                      <a:rPr lang="en-US" b="0" i="1" smtClean="0">
                        <a:latin typeface="Cambria Math" panose="02040503050406030204" pitchFamily="18" charset="0"/>
                      </a:rPr>
                      <m:t>…</m:t>
                    </m:r>
                  </m:oMath>
                </a14:m>
                <a:r>
                  <a:rPr lang="en-US" dirty="0"/>
                  <a:t>, the covariance for a sample is: </a:t>
                </a:r>
              </a:p>
              <a:p>
                <a:pPr marL="0" indent="0">
                  <a:buNone/>
                </a:pPr>
                <a14:m>
                  <m:oMathPara xmlns:m="http://schemas.openxmlformats.org/officeDocument/2006/math">
                    <m:oMathParaPr>
                      <m:jc m:val="centerGroup"/>
                    </m:oMathParaPr>
                    <m:oMath xmlns:m="http://schemas.openxmlformats.org/officeDocument/2006/math">
                      <m:r>
                        <a:rPr lang="en-US" sz="3200" i="1">
                          <a:latin typeface="Cambria Math" panose="02040503050406030204" pitchFamily="18" charset="0"/>
                        </a:rPr>
                        <m:t> </m:t>
                      </m:r>
                      <m:r>
                        <a:rPr lang="en-US" sz="3200" b="0" i="1" smtClean="0">
                          <a:latin typeface="Cambria Math" panose="02040503050406030204" pitchFamily="18" charset="0"/>
                        </a:rPr>
                        <m:t> </m:t>
                      </m:r>
                      <m:f>
                        <m:fPr>
                          <m:ctrlPr>
                            <a:rPr lang="en-US" sz="3200" b="0" i="1" smtClean="0">
                              <a:latin typeface="Cambria Math" panose="02040503050406030204" pitchFamily="18" charset="0"/>
                            </a:rPr>
                          </m:ctrlPr>
                        </m:fPr>
                        <m:num>
                          <m:r>
                            <a:rPr lang="en-US" sz="3200" b="0" i="1" smtClean="0">
                              <a:latin typeface="Cambria Math" panose="02040503050406030204" pitchFamily="18" charset="0"/>
                            </a:rPr>
                            <m:t>1</m:t>
                          </m:r>
                        </m:num>
                        <m:den>
                          <m:r>
                            <a:rPr lang="en-US" sz="3200" b="0" i="1" smtClean="0">
                              <a:latin typeface="Cambria Math" panose="02040503050406030204" pitchFamily="18" charset="0"/>
                            </a:rPr>
                            <m:t>𝑛</m:t>
                          </m:r>
                        </m:den>
                      </m:f>
                      <m:r>
                        <a:rPr lang="en-US" sz="3200" b="0" i="1" smtClean="0">
                          <a:latin typeface="Cambria Math" panose="02040503050406030204" pitchFamily="18" charset="0"/>
                        </a:rPr>
                        <m:t> </m:t>
                      </m:r>
                      <m:nary>
                        <m:naryPr>
                          <m:chr m:val="∑"/>
                          <m:ctrlPr>
                            <a:rPr lang="en-US" sz="3200" b="0" i="1" smtClean="0">
                              <a:latin typeface="Cambria Math" panose="02040503050406030204" pitchFamily="18" charset="0"/>
                            </a:rPr>
                          </m:ctrlPr>
                        </m:naryPr>
                        <m:sub>
                          <m:r>
                            <m:rPr>
                              <m:brk m:alnAt="23"/>
                            </m:rPr>
                            <a:rPr lang="en-US" sz="3200" b="0" i="1" smtClean="0">
                              <a:latin typeface="Cambria Math" panose="02040503050406030204" pitchFamily="18" charset="0"/>
                            </a:rPr>
                            <m:t>𝑖</m:t>
                          </m:r>
                          <m:r>
                            <a:rPr lang="en-US" sz="3200" b="0" i="1" smtClean="0">
                              <a:latin typeface="Cambria Math" panose="02040503050406030204" pitchFamily="18" charset="0"/>
                            </a:rPr>
                            <m:t>=1</m:t>
                          </m:r>
                        </m:sub>
                        <m:sup>
                          <m:r>
                            <a:rPr lang="en-US" sz="3200" b="0" i="1" smtClean="0">
                              <a:latin typeface="Cambria Math" panose="02040503050406030204" pitchFamily="18" charset="0"/>
                            </a:rPr>
                            <m:t>𝑛</m:t>
                          </m:r>
                        </m:sup>
                        <m:e>
                          <m:r>
                            <a:rPr lang="en-US" sz="3200" i="1">
                              <a:latin typeface="Cambria Math" panose="02040503050406030204" pitchFamily="18" charset="0"/>
                            </a:rPr>
                            <m:t>(</m:t>
                          </m:r>
                          <m:sSub>
                            <m:sSubPr>
                              <m:ctrlPr>
                                <a:rPr lang="en-US" sz="3200" i="1">
                                  <a:latin typeface="Cambria Math" panose="02040503050406030204" pitchFamily="18" charset="0"/>
                                </a:rPr>
                              </m:ctrlPr>
                            </m:sSubPr>
                            <m:e>
                              <m:r>
                                <a:rPr lang="en-US" sz="3200" i="1">
                                  <a:latin typeface="Cambria Math" panose="02040503050406030204" pitchFamily="18" charset="0"/>
                                </a:rPr>
                                <m:t>𝑥</m:t>
                              </m:r>
                            </m:e>
                            <m:sub>
                              <m:r>
                                <a:rPr lang="en-US" sz="3200" i="1">
                                  <a:latin typeface="Cambria Math" panose="02040503050406030204" pitchFamily="18" charset="0"/>
                                </a:rPr>
                                <m:t>𝑖</m:t>
                              </m:r>
                            </m:sub>
                          </m:sSub>
                          <m:r>
                            <a:rPr lang="en-US" sz="3200" i="1">
                              <a:latin typeface="Cambria Math" panose="02040503050406030204" pitchFamily="18" charset="0"/>
                            </a:rPr>
                            <m:t> − </m:t>
                          </m:r>
                          <m:acc>
                            <m:accPr>
                              <m:chr m:val="̅"/>
                              <m:ctrlPr>
                                <a:rPr lang="en-US" sz="3200" i="1">
                                  <a:latin typeface="Cambria Math" panose="02040503050406030204" pitchFamily="18" charset="0"/>
                                </a:rPr>
                              </m:ctrlPr>
                            </m:accPr>
                            <m:e>
                              <m:r>
                                <a:rPr lang="en-US" sz="3200" i="1">
                                  <a:latin typeface="Cambria Math" panose="02040503050406030204" pitchFamily="18" charset="0"/>
                                </a:rPr>
                                <m:t>𝑥</m:t>
                              </m:r>
                            </m:e>
                          </m:acc>
                          <m:r>
                            <a:rPr lang="en-US" sz="3200" i="1">
                              <a:latin typeface="Cambria Math" panose="02040503050406030204" pitchFamily="18" charset="0"/>
                            </a:rPr>
                            <m:t>) (</m:t>
                          </m:r>
                          <m:sSub>
                            <m:sSubPr>
                              <m:ctrlPr>
                                <a:rPr lang="en-US" sz="3200" i="1">
                                  <a:latin typeface="Cambria Math" panose="02040503050406030204" pitchFamily="18" charset="0"/>
                                </a:rPr>
                              </m:ctrlPr>
                            </m:sSubPr>
                            <m:e>
                              <m:r>
                                <a:rPr lang="en-US" sz="3200" i="1">
                                  <a:latin typeface="Cambria Math" panose="02040503050406030204" pitchFamily="18" charset="0"/>
                                </a:rPr>
                                <m:t>𝑦</m:t>
                              </m:r>
                            </m:e>
                            <m:sub>
                              <m:r>
                                <a:rPr lang="en-US" sz="3200" i="1">
                                  <a:latin typeface="Cambria Math" panose="02040503050406030204" pitchFamily="18" charset="0"/>
                                </a:rPr>
                                <m:t>𝑖</m:t>
                              </m:r>
                            </m:sub>
                          </m:sSub>
                          <m:r>
                            <a:rPr lang="en-US" sz="3200" i="1">
                              <a:latin typeface="Cambria Math" panose="02040503050406030204" pitchFamily="18" charset="0"/>
                            </a:rPr>
                            <m:t> −</m:t>
                          </m:r>
                          <m:acc>
                            <m:accPr>
                              <m:chr m:val="̅"/>
                              <m:ctrlPr>
                                <a:rPr lang="en-US" sz="3200" i="1">
                                  <a:latin typeface="Cambria Math" panose="02040503050406030204" pitchFamily="18" charset="0"/>
                                </a:rPr>
                              </m:ctrlPr>
                            </m:accPr>
                            <m:e>
                              <m:r>
                                <a:rPr lang="en-US" sz="3200" i="1">
                                  <a:latin typeface="Cambria Math" panose="02040503050406030204" pitchFamily="18" charset="0"/>
                                </a:rPr>
                                <m:t>𝑦</m:t>
                              </m:r>
                            </m:e>
                          </m:acc>
                          <m:r>
                            <a:rPr lang="en-US" sz="3200" i="1">
                              <a:latin typeface="Cambria Math" panose="02040503050406030204" pitchFamily="18" charset="0"/>
                            </a:rPr>
                            <m:t>)</m:t>
                          </m:r>
                        </m:e>
                      </m:nary>
                    </m:oMath>
                  </m:oMathPara>
                </a14:m>
                <a:endParaRPr lang="en-US" sz="3200"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E36BE21F-4243-1266-D921-2AF50406B7DE}"/>
                  </a:ext>
                </a:extLst>
              </p:cNvPr>
              <p:cNvSpPr>
                <a:spLocks noGrp="1" noRot="1" noChangeAspect="1" noMove="1" noResize="1" noEditPoints="1" noAdjustHandles="1" noChangeArrowheads="1" noChangeShapeType="1" noTextEdit="1"/>
              </p:cNvSpPr>
              <p:nvPr>
                <p:ph idx="1"/>
              </p:nvPr>
            </p:nvSpPr>
            <p:spPr>
              <a:blipFill>
                <a:blip r:embed="rId2"/>
                <a:stretch>
                  <a:fillRect l="-2854" t="-3704" b="-584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6A4B6948-B25A-917E-537B-487037F16B33}"/>
                  </a:ext>
                </a:extLst>
              </p:cNvPr>
              <p:cNvSpPr txBox="1"/>
              <p:nvPr/>
            </p:nvSpPr>
            <p:spPr>
              <a:xfrm>
                <a:off x="4203700" y="2095500"/>
                <a:ext cx="3441904" cy="11458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600" b="0" i="1" smtClean="0">
                          <a:latin typeface="Cambria Math" panose="02040503050406030204" pitchFamily="18" charset="0"/>
                        </a:rPr>
                        <m:t>𝑃𝐶𝐶</m:t>
                      </m:r>
                      <m:r>
                        <a:rPr lang="en-US" sz="3600" b="0" i="1" smtClean="0">
                          <a:latin typeface="Cambria Math" panose="02040503050406030204" pitchFamily="18" charset="0"/>
                        </a:rPr>
                        <m:t>=</m:t>
                      </m:r>
                      <m:f>
                        <m:fPr>
                          <m:ctrlPr>
                            <a:rPr lang="en-US" sz="3600" b="0" i="1" smtClean="0">
                              <a:latin typeface="Cambria Math" panose="02040503050406030204" pitchFamily="18" charset="0"/>
                            </a:rPr>
                          </m:ctrlPr>
                        </m:fPr>
                        <m:num>
                          <m:r>
                            <a:rPr lang="en-US" sz="3600" b="0" i="1" smtClean="0">
                              <a:latin typeface="Cambria Math" panose="02040503050406030204" pitchFamily="18" charset="0"/>
                            </a:rPr>
                            <m:t>𝑐𝑜𝑣</m:t>
                          </m:r>
                          <m:r>
                            <a:rPr lang="en-US" sz="3600" b="0" i="1" smtClean="0">
                              <a:latin typeface="Cambria Math" panose="02040503050406030204" pitchFamily="18" charset="0"/>
                            </a:rPr>
                            <m:t>(</m:t>
                          </m:r>
                          <m:r>
                            <a:rPr lang="en-US" sz="3600" b="0" i="1" smtClean="0">
                              <a:latin typeface="Cambria Math" panose="02040503050406030204" pitchFamily="18" charset="0"/>
                            </a:rPr>
                            <m:t>𝑋</m:t>
                          </m:r>
                          <m:r>
                            <a:rPr lang="en-US" sz="3600" b="0" i="1" smtClean="0">
                              <a:latin typeface="Cambria Math" panose="02040503050406030204" pitchFamily="18" charset="0"/>
                            </a:rPr>
                            <m:t>, </m:t>
                          </m:r>
                          <m:r>
                            <a:rPr lang="en-US" sz="3600" b="0" i="1" smtClean="0">
                              <a:latin typeface="Cambria Math" panose="02040503050406030204" pitchFamily="18" charset="0"/>
                            </a:rPr>
                            <m:t>𝑌</m:t>
                          </m:r>
                          <m:r>
                            <a:rPr lang="en-US" sz="3600" b="0" i="1" smtClean="0">
                              <a:latin typeface="Cambria Math" panose="02040503050406030204" pitchFamily="18" charset="0"/>
                            </a:rPr>
                            <m:t>)</m:t>
                          </m:r>
                        </m:num>
                        <m:den>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𝜎</m:t>
                              </m:r>
                            </m:e>
                            <m:sub>
                              <m:r>
                                <a:rPr lang="en-US" sz="3600" b="0" i="1" smtClean="0">
                                  <a:latin typeface="Cambria Math" panose="02040503050406030204" pitchFamily="18" charset="0"/>
                                </a:rPr>
                                <m:t>𝑋</m:t>
                              </m:r>
                            </m:sub>
                          </m:sSub>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𝜎</m:t>
                              </m:r>
                            </m:e>
                            <m:sub>
                              <m:r>
                                <a:rPr lang="en-US" sz="3600" b="0" i="1" smtClean="0">
                                  <a:latin typeface="Cambria Math" panose="02040503050406030204" pitchFamily="18" charset="0"/>
                                </a:rPr>
                                <m:t>𝑌</m:t>
                              </m:r>
                            </m:sub>
                          </m:sSub>
                        </m:den>
                      </m:f>
                    </m:oMath>
                  </m:oMathPara>
                </a14:m>
                <a:endParaRPr lang="en-US" dirty="0"/>
              </a:p>
            </p:txBody>
          </p:sp>
        </mc:Choice>
        <mc:Fallback xmlns="">
          <p:sp>
            <p:nvSpPr>
              <p:cNvPr id="12" name="TextBox 11">
                <a:extLst>
                  <a:ext uri="{FF2B5EF4-FFF2-40B4-BE49-F238E27FC236}">
                    <a16:creationId xmlns:a16="http://schemas.microsoft.com/office/drawing/2014/main" id="{6A4B6948-B25A-917E-537B-487037F16B33}"/>
                  </a:ext>
                </a:extLst>
              </p:cNvPr>
              <p:cNvSpPr txBox="1">
                <a:spLocks noRot="1" noChangeAspect="1" noMove="1" noResize="1" noEditPoints="1" noAdjustHandles="1" noChangeArrowheads="1" noChangeShapeType="1" noTextEdit="1"/>
              </p:cNvSpPr>
              <p:nvPr/>
            </p:nvSpPr>
            <p:spPr>
              <a:xfrm>
                <a:off x="4203700" y="2095500"/>
                <a:ext cx="3441904" cy="1145826"/>
              </a:xfrm>
              <a:prstGeom prst="rect">
                <a:avLst/>
              </a:prstGeom>
              <a:blipFill>
                <a:blip r:embed="rId3"/>
                <a:stretch>
                  <a:fillRect l="-2583" t="-3297" r="-4428" b="-8791"/>
                </a:stretch>
              </a:blipFill>
            </p:spPr>
            <p:txBody>
              <a:bodyPr/>
              <a:lstStyle/>
              <a:p>
                <a:r>
                  <a:rPr lang="en-US">
                    <a:noFill/>
                  </a:rPr>
                  <a:t> </a:t>
                </a:r>
              </a:p>
            </p:txBody>
          </p:sp>
        </mc:Fallback>
      </mc:AlternateContent>
    </p:spTree>
    <p:extLst>
      <p:ext uri="{BB962C8B-B14F-4D97-AF65-F5344CB8AC3E}">
        <p14:creationId xmlns:p14="http://schemas.microsoft.com/office/powerpoint/2010/main" val="414557236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2A0FF2-4472-A080-44C8-BFB8616E50B7}"/>
              </a:ext>
            </a:extLst>
          </p:cNvPr>
          <p:cNvSpPr>
            <a:spLocks noGrp="1"/>
          </p:cNvSpPr>
          <p:nvPr>
            <p:ph type="title"/>
          </p:nvPr>
        </p:nvSpPr>
        <p:spPr/>
        <p:txBody>
          <a:bodyPr/>
          <a:lstStyle/>
          <a:p>
            <a:r>
              <a:rPr lang="en-US" dirty="0"/>
              <a:t>Case Study 2: Ultrasound and Low Birth Weight</a:t>
            </a:r>
          </a:p>
        </p:txBody>
      </p:sp>
      <p:sp>
        <p:nvSpPr>
          <p:cNvPr id="3" name="Content Placeholder 2">
            <a:extLst>
              <a:ext uri="{FF2B5EF4-FFF2-40B4-BE49-F238E27FC236}">
                <a16:creationId xmlns:a16="http://schemas.microsoft.com/office/drawing/2014/main" id="{B95F0120-9F95-BFFA-4CCC-81EBD66024EA}"/>
              </a:ext>
            </a:extLst>
          </p:cNvPr>
          <p:cNvSpPr>
            <a:spLocks noGrp="1"/>
          </p:cNvSpPr>
          <p:nvPr>
            <p:ph idx="1"/>
          </p:nvPr>
        </p:nvSpPr>
        <p:spPr/>
        <p:txBody>
          <a:bodyPr/>
          <a:lstStyle/>
          <a:p>
            <a:r>
              <a:rPr lang="en-US" dirty="0"/>
              <a:t>Human babies are frequently checked with ultrasounds but some work with lab animals showed ultrasound exams can cause low birthweight. </a:t>
            </a:r>
          </a:p>
          <a:p>
            <a:r>
              <a:rPr lang="en-US" dirty="0"/>
              <a:t>In an observational study, children with ultrasound exposure differed from those without. Even after accounting for confounders. </a:t>
            </a:r>
          </a:p>
        </p:txBody>
      </p:sp>
    </p:spTree>
    <p:extLst>
      <p:ext uri="{BB962C8B-B14F-4D97-AF65-F5344CB8AC3E}">
        <p14:creationId xmlns:p14="http://schemas.microsoft.com/office/powerpoint/2010/main" val="239581666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F262E7-00DA-DE69-6355-528F95C407BD}"/>
              </a:ext>
            </a:extLst>
          </p:cNvPr>
          <p:cNvSpPr>
            <a:spLocks noGrp="1"/>
          </p:cNvSpPr>
          <p:nvPr>
            <p:ph type="title"/>
          </p:nvPr>
        </p:nvSpPr>
        <p:spPr/>
        <p:txBody>
          <a:bodyPr/>
          <a:lstStyle/>
          <a:p>
            <a:r>
              <a:rPr lang="en-US" dirty="0"/>
              <a:t>Case Study 2: Ultrasound and Low Birth Weight</a:t>
            </a:r>
          </a:p>
        </p:txBody>
      </p:sp>
      <mc:AlternateContent xmlns:mc="http://schemas.openxmlformats.org/markup-compatibility/2006" xmlns:we="http://schemas.microsoft.com/office/webextensions/webextension/2010/11" xmlns:pca="http://schemas.microsoft.com/office/powerpoint/2013/contentapp">
        <mc:Choice Requires="we pca">
          <p:graphicFrame>
            <p:nvGraphicFramePr>
              <p:cNvPr id="4" name="Content Placeholder 3">
                <a:extLst>
                  <a:ext uri="{FF2B5EF4-FFF2-40B4-BE49-F238E27FC236}">
                    <a16:creationId xmlns:a16="http://schemas.microsoft.com/office/drawing/2014/main" id="{BA4CD18B-BC44-0047-CDDB-1C02B8875B0B}"/>
                  </a:ext>
                </a:extLst>
              </p:cNvPr>
              <p:cNvGraphicFramePr>
                <a:graphicFrameLocks noGrp="1"/>
              </p:cNvGraphicFramePr>
              <p:nvPr>
                <p:ph idx="1"/>
              </p:nvPr>
            </p:nvGraphicFramePr>
            <p:xfrm>
              <a:off x="479425" y="1295400"/>
              <a:ext cx="11102975" cy="4445000"/>
            </p:xfrm>
            <a:graphic>
              <a:graphicData uri="http://schemas.microsoft.com/office/webextensions/webextension/2010/11">
                <we:webextensionref xmlns:we="http://schemas.microsoft.com/office/webextensions/webextension/2010/11" xmlns:r="http://schemas.openxmlformats.org/officeDocument/2006/relationships" r:id="rId2"/>
              </a:graphicData>
            </a:graphic>
          </p:graphicFrame>
        </mc:Choice>
        <mc:Fallback xmlns="">
          <p:pic>
            <p:nvPicPr>
              <p:cNvPr id="4" name="Content Placeholder 3">
                <a:extLst>
                  <a:ext uri="{FF2B5EF4-FFF2-40B4-BE49-F238E27FC236}">
                    <a16:creationId xmlns:a16="http://schemas.microsoft.com/office/drawing/2014/main" id="{BA4CD18B-BC44-0047-CDDB-1C02B8875B0B}"/>
                  </a:ext>
                </a:extLst>
              </p:cNvPr>
              <p:cNvPicPr>
                <a:picLocks noGrp="1" noRot="1" noChangeAspect="1" noMove="1" noResize="1" noEditPoints="1" noAdjustHandles="1" noChangeArrowheads="1" noChangeShapeType="1"/>
              </p:cNvPicPr>
              <p:nvPr/>
            </p:nvPicPr>
            <p:blipFill>
              <a:blip r:embed="rId3">
                <a:clrChange>
                  <a:clrFrom>
                    <a:prstClr val="black"/>
                  </a:clrFrom>
                  <a:clrTo>
                    <a:prstClr val="black">
                      <a:alpha val="0"/>
                    </a:prstClr>
                  </a:clrTo>
                </a:clrChange>
              </a:blip>
              <a:stretch>
                <a:fillRect/>
              </a:stretch>
            </p:blipFill>
            <p:spPr>
              <a:xfrm>
                <a:off x="479425" y="1295400"/>
                <a:ext cx="11102975" cy="4445000"/>
              </a:xfrm>
              <a:prstGeom prst="rect">
                <a:avLst/>
              </a:prstGeom>
            </p:spPr>
          </p:pic>
        </mc:Fallback>
      </mc:AlternateContent>
    </p:spTree>
    <p:extLst>
      <p:ext uri="{BB962C8B-B14F-4D97-AF65-F5344CB8AC3E}">
        <p14:creationId xmlns:p14="http://schemas.microsoft.com/office/powerpoint/2010/main" val="193243375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8705A-3E98-E9BF-EC78-E0CF4BC1CF31}"/>
              </a:ext>
            </a:extLst>
          </p:cNvPr>
          <p:cNvSpPr>
            <a:spLocks noGrp="1"/>
          </p:cNvSpPr>
          <p:nvPr>
            <p:ph type="title"/>
          </p:nvPr>
        </p:nvSpPr>
        <p:spPr/>
        <p:txBody>
          <a:bodyPr/>
          <a:lstStyle/>
          <a:p>
            <a:r>
              <a:rPr lang="en-US" dirty="0"/>
              <a:t>Case Study 2: Ultrasound and Low Birth Weight</a:t>
            </a:r>
          </a:p>
        </p:txBody>
      </p:sp>
      <p:sp>
        <p:nvSpPr>
          <p:cNvPr id="3" name="Content Placeholder 2">
            <a:extLst>
              <a:ext uri="{FF2B5EF4-FFF2-40B4-BE49-F238E27FC236}">
                <a16:creationId xmlns:a16="http://schemas.microsoft.com/office/drawing/2014/main" id="{5196488B-EA29-F853-C8B2-988EBF8C9543}"/>
              </a:ext>
            </a:extLst>
          </p:cNvPr>
          <p:cNvSpPr>
            <a:spLocks noGrp="1"/>
          </p:cNvSpPr>
          <p:nvPr>
            <p:ph idx="1"/>
          </p:nvPr>
        </p:nvSpPr>
        <p:spPr/>
        <p:txBody>
          <a:bodyPr/>
          <a:lstStyle/>
          <a:p>
            <a:r>
              <a:rPr lang="en-US" dirty="0">
                <a:solidFill>
                  <a:srgbClr val="231F20"/>
                </a:solidFill>
                <a:effectLst/>
                <a:latin typeface="Calibri" panose="020F0502020204030204" pitchFamily="34" charset="0"/>
                <a:cs typeface="Calibri" panose="020F0502020204030204" pitchFamily="34" charset="0"/>
              </a:rPr>
              <a:t>Obstetricians suggest ultrasound examinations when something seems to be wrong. </a:t>
            </a:r>
          </a:p>
          <a:p>
            <a:r>
              <a:rPr lang="en-US" dirty="0">
                <a:solidFill>
                  <a:srgbClr val="231F20"/>
                </a:solidFill>
                <a:latin typeface="Calibri" panose="020F0502020204030204" pitchFamily="34" charset="0"/>
                <a:cs typeface="Calibri" panose="020F0502020204030204" pitchFamily="34" charset="0"/>
              </a:rPr>
              <a:t>U</a:t>
            </a:r>
            <a:r>
              <a:rPr lang="en-US" dirty="0">
                <a:solidFill>
                  <a:srgbClr val="231F20"/>
                </a:solidFill>
                <a:effectLst/>
                <a:latin typeface="Calibri" panose="020F0502020204030204" pitchFamily="34" charset="0"/>
                <a:cs typeface="Calibri" panose="020F0502020204030204" pitchFamily="34" charset="0"/>
              </a:rPr>
              <a:t>ltrasound exams and low birthweights had a common cause—problem pregnancies.</a:t>
            </a:r>
          </a:p>
          <a:p>
            <a:r>
              <a:rPr lang="en-US" dirty="0">
                <a:solidFill>
                  <a:srgbClr val="231F20"/>
                </a:solidFill>
                <a:effectLst/>
                <a:latin typeface="Calibri" panose="020F0502020204030204" pitchFamily="34" charset="0"/>
                <a:cs typeface="Calibri" panose="020F0502020204030204" pitchFamily="34" charset="0"/>
              </a:rPr>
              <a:t>An RCT confirmed that ultrasound didn’t harm babies (how would they have done this?).</a:t>
            </a:r>
          </a:p>
          <a:p>
            <a:endParaRPr lang="en-US" dirty="0"/>
          </a:p>
        </p:txBody>
      </p:sp>
    </p:spTree>
    <p:extLst>
      <p:ext uri="{BB962C8B-B14F-4D97-AF65-F5344CB8AC3E}">
        <p14:creationId xmlns:p14="http://schemas.microsoft.com/office/powerpoint/2010/main" val="30003453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E1F4E5-0F9B-A12C-A60C-178F4A603D43}"/>
              </a:ext>
            </a:extLst>
          </p:cNvPr>
          <p:cNvSpPr>
            <a:spLocks noGrp="1"/>
          </p:cNvSpPr>
          <p:nvPr>
            <p:ph type="title"/>
          </p:nvPr>
        </p:nvSpPr>
        <p:spPr/>
        <p:txBody>
          <a:bodyPr/>
          <a:lstStyle/>
          <a:p>
            <a:r>
              <a:rPr lang="en-US" dirty="0"/>
              <a:t>Case Study 2: Ultrasound and Low Birth Weight</a:t>
            </a:r>
          </a:p>
        </p:txBody>
      </p:sp>
      <p:sp>
        <p:nvSpPr>
          <p:cNvPr id="3" name="Content Placeholder 2">
            <a:extLst>
              <a:ext uri="{FF2B5EF4-FFF2-40B4-BE49-F238E27FC236}">
                <a16:creationId xmlns:a16="http://schemas.microsoft.com/office/drawing/2014/main" id="{D94BE08B-C661-5F2F-69EA-D20B15F6EF45}"/>
              </a:ext>
            </a:extLst>
          </p:cNvPr>
          <p:cNvSpPr>
            <a:spLocks noGrp="1"/>
          </p:cNvSpPr>
          <p:nvPr>
            <p:ph idx="1"/>
          </p:nvPr>
        </p:nvSpPr>
        <p:spPr/>
        <p:txBody>
          <a:bodyPr/>
          <a:lstStyle/>
          <a:p>
            <a:endParaRPr lang="en-US"/>
          </a:p>
        </p:txBody>
      </p:sp>
      <p:graphicFrame>
        <p:nvGraphicFramePr>
          <p:cNvPr id="7" name="Content Placeholder 3">
            <a:extLst>
              <a:ext uri="{FF2B5EF4-FFF2-40B4-BE49-F238E27FC236}">
                <a16:creationId xmlns:a16="http://schemas.microsoft.com/office/drawing/2014/main" id="{2B04AF83-77BD-1B5B-58CF-8CA1F9FE06CC}"/>
              </a:ext>
            </a:extLst>
          </p:cNvPr>
          <p:cNvGraphicFramePr>
            <a:graphicFrameLocks/>
          </p:cNvGraphicFramePr>
          <p:nvPr>
            <p:extLst>
              <p:ext uri="{D42A27DB-BD31-4B8C-83A1-F6EECF244321}">
                <p14:modId xmlns:p14="http://schemas.microsoft.com/office/powerpoint/2010/main" val="2644192701"/>
              </p:ext>
            </p:extLst>
          </p:nvPr>
        </p:nvGraphicFramePr>
        <p:xfrm>
          <a:off x="479425" y="1295400"/>
          <a:ext cx="11102975" cy="4445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6682650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BCFCA-CC3D-F283-9288-022C1E6A2BEB}"/>
              </a:ext>
            </a:extLst>
          </p:cNvPr>
          <p:cNvSpPr>
            <a:spLocks noGrp="1"/>
          </p:cNvSpPr>
          <p:nvPr>
            <p:ph type="title"/>
          </p:nvPr>
        </p:nvSpPr>
        <p:spPr/>
        <p:txBody>
          <a:bodyPr/>
          <a:lstStyle/>
          <a:p>
            <a:r>
              <a:rPr lang="en-US" dirty="0"/>
              <a:t>Matching</a:t>
            </a:r>
          </a:p>
        </p:txBody>
      </p:sp>
      <p:sp>
        <p:nvSpPr>
          <p:cNvPr id="3" name="Content Placeholder 2">
            <a:extLst>
              <a:ext uri="{FF2B5EF4-FFF2-40B4-BE49-F238E27FC236}">
                <a16:creationId xmlns:a16="http://schemas.microsoft.com/office/drawing/2014/main" id="{4247198C-D94A-C555-81A0-FD0940327F7D}"/>
              </a:ext>
            </a:extLst>
          </p:cNvPr>
          <p:cNvSpPr>
            <a:spLocks noGrp="1"/>
          </p:cNvSpPr>
          <p:nvPr>
            <p:ph idx="1"/>
          </p:nvPr>
        </p:nvSpPr>
        <p:spPr/>
        <p:txBody>
          <a:bodyPr/>
          <a:lstStyle/>
          <a:p>
            <a:r>
              <a:rPr lang="en-US" dirty="0"/>
              <a:t>There was belief that the reduction in suicides in England from 1964 – 1970 was a result of increase instances of a group called “The Samaritans”. Observational studies that tried to account for confounders couldn’t suggest otherwise, but they used only 15 pairs of towns (one with and one without the group).</a:t>
            </a:r>
          </a:p>
        </p:txBody>
      </p:sp>
    </p:spTree>
    <p:extLst>
      <p:ext uri="{BB962C8B-B14F-4D97-AF65-F5344CB8AC3E}">
        <p14:creationId xmlns:p14="http://schemas.microsoft.com/office/powerpoint/2010/main" val="378369922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0F9244-4694-FF72-AB98-F5F90DCB251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38A8D5C-06A8-AE70-AF7D-8E0EEFABCB07}"/>
              </a:ext>
            </a:extLst>
          </p:cNvPr>
          <p:cNvSpPr>
            <a:spLocks noGrp="1"/>
          </p:cNvSpPr>
          <p:nvPr>
            <p:ph type="title"/>
          </p:nvPr>
        </p:nvSpPr>
        <p:spPr/>
        <p:txBody>
          <a:bodyPr/>
          <a:lstStyle/>
          <a:p>
            <a:r>
              <a:rPr lang="en-US" dirty="0"/>
              <a:t>Matching</a:t>
            </a:r>
          </a:p>
        </p:txBody>
      </p:sp>
      <p:sp>
        <p:nvSpPr>
          <p:cNvPr id="3" name="Content Placeholder 2">
            <a:extLst>
              <a:ext uri="{FF2B5EF4-FFF2-40B4-BE49-F238E27FC236}">
                <a16:creationId xmlns:a16="http://schemas.microsoft.com/office/drawing/2014/main" id="{CD8C47BB-8B8E-FBEC-C484-8FAD6D640CF7}"/>
              </a:ext>
            </a:extLst>
          </p:cNvPr>
          <p:cNvSpPr>
            <a:spLocks noGrp="1"/>
          </p:cNvSpPr>
          <p:nvPr>
            <p:ph idx="1"/>
          </p:nvPr>
        </p:nvSpPr>
        <p:spPr/>
        <p:txBody>
          <a:bodyPr/>
          <a:lstStyle/>
          <a:p>
            <a:r>
              <a:rPr lang="en-US" dirty="0"/>
              <a:t>But with a more extensive dataset where the towns were matched better: this meant that other characteristics of the towns were more similar, then the causal effect disappeared.</a:t>
            </a:r>
            <a:br>
              <a:rPr lang="en-US" dirty="0"/>
            </a:br>
            <a:endParaRPr lang="en-US" dirty="0"/>
          </a:p>
          <a:p>
            <a:r>
              <a:rPr lang="en-US" dirty="0"/>
              <a:t>Can you come up with other lurking factors here that got excluded with matching? </a:t>
            </a:r>
          </a:p>
        </p:txBody>
      </p:sp>
    </p:spTree>
    <p:extLst>
      <p:ext uri="{BB962C8B-B14F-4D97-AF65-F5344CB8AC3E}">
        <p14:creationId xmlns:p14="http://schemas.microsoft.com/office/powerpoint/2010/main" val="386271198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A79F4-61BC-D435-6254-D2AE81AE431C}"/>
              </a:ext>
            </a:extLst>
          </p:cNvPr>
          <p:cNvSpPr>
            <a:spLocks noGrp="1"/>
          </p:cNvSpPr>
          <p:nvPr>
            <p:ph type="title"/>
          </p:nvPr>
        </p:nvSpPr>
        <p:spPr/>
        <p:txBody>
          <a:bodyPr/>
          <a:lstStyle/>
          <a:p>
            <a:r>
              <a:rPr lang="en-US" dirty="0"/>
              <a:t>Sex bias in Graduate Admissions</a:t>
            </a:r>
          </a:p>
        </p:txBody>
      </p:sp>
      <p:sp>
        <p:nvSpPr>
          <p:cNvPr id="3" name="Content Placeholder 2">
            <a:extLst>
              <a:ext uri="{FF2B5EF4-FFF2-40B4-BE49-F238E27FC236}">
                <a16:creationId xmlns:a16="http://schemas.microsoft.com/office/drawing/2014/main" id="{7863FE42-0540-3F8F-08E8-09E4FBB50C71}"/>
              </a:ext>
            </a:extLst>
          </p:cNvPr>
          <p:cNvSpPr>
            <a:spLocks noGrp="1"/>
          </p:cNvSpPr>
          <p:nvPr>
            <p:ph idx="1"/>
          </p:nvPr>
        </p:nvSpPr>
        <p:spPr>
          <a:xfrm>
            <a:off x="480001" y="3263900"/>
            <a:ext cx="11102399" cy="2477249"/>
          </a:xfrm>
        </p:spPr>
        <p:txBody>
          <a:bodyPr/>
          <a:lstStyle/>
          <a:p>
            <a:r>
              <a:rPr lang="en-US" dirty="0">
                <a:highlight>
                  <a:srgbClr val="FFFF00"/>
                </a:highlight>
              </a:rPr>
              <a:t>8442</a:t>
            </a:r>
            <a:r>
              <a:rPr lang="en-US" dirty="0"/>
              <a:t> men and </a:t>
            </a:r>
            <a:r>
              <a:rPr lang="en-US" dirty="0">
                <a:highlight>
                  <a:srgbClr val="FFFF00"/>
                </a:highlight>
              </a:rPr>
              <a:t>4321</a:t>
            </a:r>
            <a:r>
              <a:rPr lang="en-US" dirty="0"/>
              <a:t> women applied to UC, Berkeley during study period</a:t>
            </a:r>
          </a:p>
          <a:p>
            <a:r>
              <a:rPr lang="en-US" dirty="0"/>
              <a:t>44% of men and 35% of women admitted</a:t>
            </a:r>
          </a:p>
          <a:p>
            <a:r>
              <a:rPr lang="en-US" dirty="0"/>
              <a:t>Seems like men are preferred.</a:t>
            </a:r>
          </a:p>
          <a:p>
            <a:endParaRPr lang="en-US" dirty="0"/>
          </a:p>
        </p:txBody>
      </p:sp>
      <p:graphicFrame>
        <p:nvGraphicFramePr>
          <p:cNvPr id="6" name="Content Placeholder 5">
            <a:extLst>
              <a:ext uri="{FF2B5EF4-FFF2-40B4-BE49-F238E27FC236}">
                <a16:creationId xmlns:a16="http://schemas.microsoft.com/office/drawing/2014/main" id="{085E40DC-CD71-6663-CF65-46CE886295F7}"/>
              </a:ext>
            </a:extLst>
          </p:cNvPr>
          <p:cNvGraphicFramePr>
            <a:graphicFrameLocks/>
          </p:cNvGraphicFramePr>
          <p:nvPr>
            <p:extLst>
              <p:ext uri="{D42A27DB-BD31-4B8C-83A1-F6EECF244321}">
                <p14:modId xmlns:p14="http://schemas.microsoft.com/office/powerpoint/2010/main" val="1410664130"/>
              </p:ext>
            </p:extLst>
          </p:nvPr>
        </p:nvGraphicFramePr>
        <p:xfrm>
          <a:off x="480000" y="1259160"/>
          <a:ext cx="11102399" cy="1915840"/>
        </p:xfrm>
        <a:graphic>
          <a:graphicData uri="http://schemas.openxmlformats.org/drawingml/2006/table">
            <a:tbl>
              <a:tblPr firstRow="1" bandRow="1">
                <a:tableStyleId>{5C22544A-7EE6-4342-B048-85BDC9FD1C3A}</a:tableStyleId>
              </a:tblPr>
              <a:tblGrid>
                <a:gridCol w="11102399">
                  <a:extLst>
                    <a:ext uri="{9D8B030D-6E8A-4147-A177-3AD203B41FA5}">
                      <a16:colId xmlns:a16="http://schemas.microsoft.com/office/drawing/2014/main" val="2806566759"/>
                    </a:ext>
                  </a:extLst>
                </a:gridCol>
              </a:tblGrid>
              <a:tr h="5442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2800" dirty="0"/>
                        <a:t>Definition</a:t>
                      </a:r>
                    </a:p>
                  </a:txBody>
                  <a:tcPr>
                    <a:solidFill>
                      <a:srgbClr val="E84E10"/>
                    </a:solidFill>
                  </a:tcPr>
                </a:tc>
                <a:extLst>
                  <a:ext uri="{0D108BD9-81ED-4DB2-BD59-A6C34878D82A}">
                    <a16:rowId xmlns:a16="http://schemas.microsoft.com/office/drawing/2014/main" val="4282699494"/>
                  </a:ext>
                </a:extLst>
              </a:tr>
              <a:tr h="574495">
                <a:tc>
                  <a:txBody>
                    <a:bodyPr/>
                    <a:lstStyle/>
                    <a:p>
                      <a:r>
                        <a:rPr lang="en-US" sz="2800" b="1" dirty="0"/>
                        <a:t>Controlling for confounds</a:t>
                      </a:r>
                      <a:r>
                        <a:rPr lang="en-US" sz="2800" b="0" dirty="0"/>
                        <a:t>: When there are differences between groups in observational studies, we can try adjusting for them: called controlling for the confounds/lurking factors, e.g. summer. </a:t>
                      </a:r>
                    </a:p>
                  </a:txBody>
                  <a:tcPr>
                    <a:solidFill>
                      <a:srgbClr val="F6D0CC"/>
                    </a:solidFill>
                  </a:tcPr>
                </a:tc>
                <a:extLst>
                  <a:ext uri="{0D108BD9-81ED-4DB2-BD59-A6C34878D82A}">
                    <a16:rowId xmlns:a16="http://schemas.microsoft.com/office/drawing/2014/main" val="2257841623"/>
                  </a:ext>
                </a:extLst>
              </a:tr>
            </a:tbl>
          </a:graphicData>
        </a:graphic>
      </p:graphicFrame>
    </p:spTree>
    <p:extLst>
      <p:ext uri="{BB962C8B-B14F-4D97-AF65-F5344CB8AC3E}">
        <p14:creationId xmlns:p14="http://schemas.microsoft.com/office/powerpoint/2010/main" val="2152858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47F4F2-6371-1D39-B599-F88835BADAF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8197474-427A-C0E3-A898-C53DCC838261}"/>
              </a:ext>
            </a:extLst>
          </p:cNvPr>
          <p:cNvSpPr>
            <a:spLocks noGrp="1"/>
          </p:cNvSpPr>
          <p:nvPr>
            <p:ph type="title"/>
          </p:nvPr>
        </p:nvSpPr>
        <p:spPr/>
        <p:txBody>
          <a:bodyPr/>
          <a:lstStyle/>
          <a:p>
            <a:r>
              <a:rPr lang="en-US" dirty="0"/>
              <a:t>Sex bias in Graduate Admissions</a:t>
            </a:r>
          </a:p>
        </p:txBody>
      </p:sp>
      <p:sp>
        <p:nvSpPr>
          <p:cNvPr id="3" name="Content Placeholder 2">
            <a:extLst>
              <a:ext uri="{FF2B5EF4-FFF2-40B4-BE49-F238E27FC236}">
                <a16:creationId xmlns:a16="http://schemas.microsoft.com/office/drawing/2014/main" id="{08D65825-6AC7-2289-EECA-167115486850}"/>
              </a:ext>
            </a:extLst>
          </p:cNvPr>
          <p:cNvSpPr>
            <a:spLocks noGrp="1"/>
          </p:cNvSpPr>
          <p:nvPr>
            <p:ph idx="1"/>
          </p:nvPr>
        </p:nvSpPr>
        <p:spPr>
          <a:xfrm>
            <a:off x="480001" y="1333500"/>
            <a:ext cx="11102399" cy="4407649"/>
          </a:xfrm>
        </p:spPr>
        <p:txBody>
          <a:bodyPr/>
          <a:lstStyle/>
          <a:p>
            <a:endParaRPr lang="en-US" dirty="0"/>
          </a:p>
        </p:txBody>
      </p:sp>
      <p:pic>
        <p:nvPicPr>
          <p:cNvPr id="4" name="Picture 3">
            <a:extLst>
              <a:ext uri="{FF2B5EF4-FFF2-40B4-BE49-F238E27FC236}">
                <a16:creationId xmlns:a16="http://schemas.microsoft.com/office/drawing/2014/main" id="{8D5839C4-031B-3B99-2160-44B1A86521A9}"/>
              </a:ext>
            </a:extLst>
          </p:cNvPr>
          <p:cNvPicPr>
            <a:picLocks noChangeAspect="1"/>
          </p:cNvPicPr>
          <p:nvPr/>
        </p:nvPicPr>
        <p:blipFill>
          <a:blip r:embed="rId3"/>
          <a:stretch>
            <a:fillRect/>
          </a:stretch>
        </p:blipFill>
        <p:spPr>
          <a:xfrm>
            <a:off x="480001" y="1562100"/>
            <a:ext cx="10963450" cy="3962400"/>
          </a:xfrm>
          <a:prstGeom prst="rect">
            <a:avLst/>
          </a:prstGeom>
        </p:spPr>
      </p:pic>
    </p:spTree>
    <p:extLst>
      <p:ext uri="{BB962C8B-B14F-4D97-AF65-F5344CB8AC3E}">
        <p14:creationId xmlns:p14="http://schemas.microsoft.com/office/powerpoint/2010/main" val="13080719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FACF7A-B1C2-689E-BDC0-FF791CAD5A59}"/>
              </a:ext>
            </a:extLst>
          </p:cNvPr>
          <p:cNvSpPr>
            <a:spLocks noGrp="1"/>
          </p:cNvSpPr>
          <p:nvPr>
            <p:ph type="title"/>
          </p:nvPr>
        </p:nvSpPr>
        <p:spPr/>
        <p:txBody>
          <a:bodyPr/>
          <a:lstStyle/>
          <a:p>
            <a:r>
              <a:rPr lang="en-US" dirty="0"/>
              <a:t>Simpson’s Paradox</a:t>
            </a:r>
          </a:p>
        </p:txBody>
      </p:sp>
      <p:sp>
        <p:nvSpPr>
          <p:cNvPr id="3" name="Content Placeholder 2">
            <a:extLst>
              <a:ext uri="{FF2B5EF4-FFF2-40B4-BE49-F238E27FC236}">
                <a16:creationId xmlns:a16="http://schemas.microsoft.com/office/drawing/2014/main" id="{E45127E7-C651-9468-F7E2-A4C10631DEB9}"/>
              </a:ext>
            </a:extLst>
          </p:cNvPr>
          <p:cNvSpPr>
            <a:spLocks noGrp="1"/>
          </p:cNvSpPr>
          <p:nvPr>
            <p:ph idx="1"/>
          </p:nvPr>
        </p:nvSpPr>
        <p:spPr/>
        <p:txBody>
          <a:bodyPr/>
          <a:lstStyle/>
          <a:p>
            <a:r>
              <a:rPr lang="en-US" dirty="0"/>
              <a:t>When relationships between percentages in subgroups can be reversed when the subgroups are combined. </a:t>
            </a:r>
          </a:p>
          <a:p>
            <a:r>
              <a:rPr lang="en-US" dirty="0"/>
              <a:t>In the graduate admission case, weighting by relative number of applicants within each program gives us 39% for men and 44% for women.</a:t>
            </a:r>
          </a:p>
        </p:txBody>
      </p:sp>
    </p:spTree>
    <p:extLst>
      <p:ext uri="{BB962C8B-B14F-4D97-AF65-F5344CB8AC3E}">
        <p14:creationId xmlns:p14="http://schemas.microsoft.com/office/powerpoint/2010/main" val="31839999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01687-929F-7F01-13C7-BB646839ADDC}"/>
              </a:ext>
            </a:extLst>
          </p:cNvPr>
          <p:cNvSpPr>
            <a:spLocks noGrp="1"/>
          </p:cNvSpPr>
          <p:nvPr>
            <p:ph type="title"/>
          </p:nvPr>
        </p:nvSpPr>
        <p:spPr/>
        <p:txBody>
          <a:bodyPr/>
          <a:lstStyle/>
          <a:p>
            <a:r>
              <a:rPr lang="en-US" dirty="0"/>
              <a:t>Weighted Means</a:t>
            </a:r>
          </a:p>
        </p:txBody>
      </p:sp>
      <p:pic>
        <p:nvPicPr>
          <p:cNvPr id="4" name="Picture 3">
            <a:extLst>
              <a:ext uri="{FF2B5EF4-FFF2-40B4-BE49-F238E27FC236}">
                <a16:creationId xmlns:a16="http://schemas.microsoft.com/office/drawing/2014/main" id="{C7D48D99-3748-F568-F608-D852987AA21A}"/>
              </a:ext>
            </a:extLst>
          </p:cNvPr>
          <p:cNvPicPr>
            <a:picLocks noChangeAspect="1"/>
          </p:cNvPicPr>
          <p:nvPr/>
        </p:nvPicPr>
        <p:blipFill>
          <a:blip r:embed="rId2"/>
          <a:stretch>
            <a:fillRect/>
          </a:stretch>
        </p:blipFill>
        <p:spPr>
          <a:xfrm>
            <a:off x="92413" y="1537850"/>
            <a:ext cx="3386765" cy="3782300"/>
          </a:xfrm>
          <a:prstGeom prst="rect">
            <a:avLst/>
          </a:prstGeom>
        </p:spPr>
      </p:pic>
      <p:pic>
        <p:nvPicPr>
          <p:cNvPr id="6" name="Picture 5">
            <a:extLst>
              <a:ext uri="{FF2B5EF4-FFF2-40B4-BE49-F238E27FC236}">
                <a16:creationId xmlns:a16="http://schemas.microsoft.com/office/drawing/2014/main" id="{E963FB76-8347-2699-D410-E24664C0A86D}"/>
              </a:ext>
            </a:extLst>
          </p:cNvPr>
          <p:cNvPicPr>
            <a:picLocks noChangeAspect="1"/>
          </p:cNvPicPr>
          <p:nvPr/>
        </p:nvPicPr>
        <p:blipFill>
          <a:blip r:embed="rId3"/>
          <a:stretch>
            <a:fillRect/>
          </a:stretch>
        </p:blipFill>
        <p:spPr>
          <a:xfrm>
            <a:off x="3311913" y="1537850"/>
            <a:ext cx="9012485" cy="3257284"/>
          </a:xfrm>
          <a:prstGeom prst="rect">
            <a:avLst/>
          </a:prstGeom>
        </p:spPr>
      </p:pic>
    </p:spTree>
    <p:extLst>
      <p:ext uri="{BB962C8B-B14F-4D97-AF65-F5344CB8AC3E}">
        <p14:creationId xmlns:p14="http://schemas.microsoft.com/office/powerpoint/2010/main" val="421218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DD09FC-FE8F-784A-46DE-0B39109D4533}"/>
              </a:ext>
            </a:extLst>
          </p:cNvPr>
          <p:cNvSpPr>
            <a:spLocks noGrp="1"/>
          </p:cNvSpPr>
          <p:nvPr>
            <p:ph type="title"/>
          </p:nvPr>
        </p:nvSpPr>
        <p:spPr/>
        <p:txBody>
          <a:bodyPr/>
          <a:lstStyle/>
          <a:p>
            <a:r>
              <a:rPr lang="en-US" dirty="0"/>
              <a:t>Correlations : What are they?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DC8150B-A621-A9D7-4E30-50BFEC797445}"/>
                  </a:ext>
                </a:extLst>
              </p:cNvPr>
              <p:cNvSpPr>
                <a:spLocks noGrp="1"/>
              </p:cNvSpPr>
              <p:nvPr>
                <p:ph idx="1"/>
              </p:nvPr>
            </p:nvSpPr>
            <p:spPr/>
            <p:txBody>
              <a:bodyPr/>
              <a:lstStyle/>
              <a:p>
                <a:r>
                  <a:rPr lang="en-US" dirty="0"/>
                  <a:t>How does covariance track the joint relationship?</a:t>
                </a:r>
              </a:p>
              <a:p>
                <a:r>
                  <a:rPr lang="en-US" dirty="0"/>
                  <a:t>If both x and y increase together, then </a:t>
                </a:r>
                <a14:m>
                  <m:oMath xmlns:m="http://schemas.openxmlformats.org/officeDocument/2006/math">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e>
                    </m:d>
                  </m:oMath>
                </a14:m>
                <a:r>
                  <a:rPr lang="en-US" dirty="0"/>
                  <a:t> is larger, and more large values will continue to increase the covariance.</a:t>
                </a:r>
              </a:p>
              <a:p>
                <a:r>
                  <a:rPr lang="en-US" dirty="0"/>
                  <a:t>The standard deviations below normalize for the spread of the two variables.  </a:t>
                </a:r>
              </a:p>
            </p:txBody>
          </p:sp>
        </mc:Choice>
        <mc:Fallback xmlns="">
          <p:sp>
            <p:nvSpPr>
              <p:cNvPr id="3" name="Content Placeholder 2">
                <a:extLst>
                  <a:ext uri="{FF2B5EF4-FFF2-40B4-BE49-F238E27FC236}">
                    <a16:creationId xmlns:a16="http://schemas.microsoft.com/office/drawing/2014/main" id="{3DC8150B-A621-A9D7-4E30-50BFEC797445}"/>
                  </a:ext>
                </a:extLst>
              </p:cNvPr>
              <p:cNvSpPr>
                <a:spLocks noGrp="1" noRot="1" noChangeAspect="1" noMove="1" noResize="1" noEditPoints="1" noAdjustHandles="1" noChangeArrowheads="1" noChangeShapeType="1" noTextEdit="1"/>
              </p:cNvSpPr>
              <p:nvPr>
                <p:ph idx="1"/>
              </p:nvPr>
            </p:nvSpPr>
            <p:spPr>
              <a:blipFill>
                <a:blip r:embed="rId2"/>
                <a:stretch>
                  <a:fillRect l="-2740" t="-3704" r="-3881" b="-9402"/>
                </a:stretch>
              </a:blipFill>
            </p:spPr>
            <p:txBody>
              <a:bodyPr/>
              <a:lstStyle/>
              <a:p>
                <a:r>
                  <a:rPr lang="en-US">
                    <a:noFill/>
                  </a:rPr>
                  <a:t> </a:t>
                </a:r>
              </a:p>
            </p:txBody>
          </p:sp>
        </mc:Fallback>
      </mc:AlternateContent>
    </p:spTree>
    <p:extLst>
      <p:ext uri="{BB962C8B-B14F-4D97-AF65-F5344CB8AC3E}">
        <p14:creationId xmlns:p14="http://schemas.microsoft.com/office/powerpoint/2010/main" val="391664430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BED37-7465-1481-AEF2-E8AAE868CC2D}"/>
              </a:ext>
            </a:extLst>
          </p:cNvPr>
          <p:cNvSpPr>
            <a:spLocks noGrp="1"/>
          </p:cNvSpPr>
          <p:nvPr>
            <p:ph type="title"/>
          </p:nvPr>
        </p:nvSpPr>
        <p:spPr/>
        <p:txBody>
          <a:bodyPr/>
          <a:lstStyle/>
          <a:p>
            <a:r>
              <a:rPr lang="en-US" dirty="0"/>
              <a:t>Simpson’s paradox</a:t>
            </a:r>
          </a:p>
        </p:txBody>
      </p:sp>
      <p:pic>
        <p:nvPicPr>
          <p:cNvPr id="5" name="Picture 4" descr="A graph showing a number of dots&#10;&#10;Description automatically generated">
            <a:extLst>
              <a:ext uri="{FF2B5EF4-FFF2-40B4-BE49-F238E27FC236}">
                <a16:creationId xmlns:a16="http://schemas.microsoft.com/office/drawing/2014/main" id="{1A8E58B9-9E24-B2CC-9CCA-BE7B4DC7D1EF}"/>
              </a:ext>
            </a:extLst>
          </p:cNvPr>
          <p:cNvPicPr>
            <a:picLocks noChangeAspect="1"/>
          </p:cNvPicPr>
          <p:nvPr/>
        </p:nvPicPr>
        <p:blipFill>
          <a:blip r:embed="rId2"/>
          <a:stretch>
            <a:fillRect/>
          </a:stretch>
        </p:blipFill>
        <p:spPr>
          <a:xfrm>
            <a:off x="2206625" y="1170260"/>
            <a:ext cx="6991350" cy="4993822"/>
          </a:xfrm>
          <a:prstGeom prst="rect">
            <a:avLst/>
          </a:prstGeom>
        </p:spPr>
      </p:pic>
    </p:spTree>
    <p:extLst>
      <p:ext uri="{BB962C8B-B14F-4D97-AF65-F5344CB8AC3E}">
        <p14:creationId xmlns:p14="http://schemas.microsoft.com/office/powerpoint/2010/main" val="26111507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6EA5A7-2E3D-011B-9F35-D4929A73CF83}"/>
              </a:ext>
            </a:extLst>
          </p:cNvPr>
          <p:cNvSpPr>
            <a:spLocks noGrp="1"/>
          </p:cNvSpPr>
          <p:nvPr>
            <p:ph type="title"/>
          </p:nvPr>
        </p:nvSpPr>
        <p:spPr>
          <a:xfrm>
            <a:off x="480001" y="414260"/>
            <a:ext cx="5357273" cy="1765414"/>
          </a:xfrm>
        </p:spPr>
        <p:txBody>
          <a:bodyPr/>
          <a:lstStyle/>
          <a:p>
            <a:r>
              <a:rPr lang="en-US" dirty="0"/>
              <a:t>Causal Analysis from Observational Data</a:t>
            </a:r>
          </a:p>
        </p:txBody>
      </p:sp>
      <p:sp>
        <p:nvSpPr>
          <p:cNvPr id="3" name="Content Placeholder 2">
            <a:extLst>
              <a:ext uri="{FF2B5EF4-FFF2-40B4-BE49-F238E27FC236}">
                <a16:creationId xmlns:a16="http://schemas.microsoft.com/office/drawing/2014/main" id="{6F353CF2-759B-ECDD-1F90-C9FF7AD0D295}"/>
              </a:ext>
            </a:extLst>
          </p:cNvPr>
          <p:cNvSpPr>
            <a:spLocks noGrp="1"/>
          </p:cNvSpPr>
          <p:nvPr>
            <p:ph idx="1"/>
          </p:nvPr>
        </p:nvSpPr>
        <p:spPr>
          <a:xfrm>
            <a:off x="379228" y="2052082"/>
            <a:ext cx="6316743" cy="4072271"/>
          </a:xfrm>
        </p:spPr>
        <p:txBody>
          <a:bodyPr/>
          <a:lstStyle/>
          <a:p>
            <a:pPr marL="742950" indent="-742950">
              <a:buFont typeface="+mj-lt"/>
              <a:buAutoNum type="arabicPeriod"/>
            </a:pPr>
            <a:r>
              <a:rPr lang="en-US" dirty="0"/>
              <a:t>Association </a:t>
            </a:r>
            <a:r>
              <a:rPr lang="en-US" sz="3600" dirty="0"/>
              <a:t>(e.g. correlation)</a:t>
            </a:r>
            <a:endParaRPr lang="en-US" dirty="0"/>
          </a:p>
          <a:p>
            <a:pPr marL="742950" indent="-742950">
              <a:buFont typeface="+mj-lt"/>
              <a:buAutoNum type="arabicPeriod"/>
            </a:pPr>
            <a:r>
              <a:rPr lang="en-US" dirty="0"/>
              <a:t>Intervention </a:t>
            </a:r>
            <a:r>
              <a:rPr lang="en-US" sz="3600" dirty="0"/>
              <a:t>(changing X to see what happens to Y)</a:t>
            </a:r>
            <a:endParaRPr lang="en-US" dirty="0"/>
          </a:p>
          <a:p>
            <a:pPr marL="742950" indent="-742950">
              <a:buFont typeface="+mj-lt"/>
              <a:buAutoNum type="arabicPeriod"/>
            </a:pPr>
            <a:r>
              <a:rPr lang="en-US" dirty="0"/>
              <a:t>Counterfactuals </a:t>
            </a:r>
            <a:r>
              <a:rPr lang="en-US" sz="3600" dirty="0"/>
              <a:t>(identifying lurking factors and confounders)</a:t>
            </a:r>
            <a:endParaRPr lang="en-US" dirty="0"/>
          </a:p>
        </p:txBody>
      </p:sp>
      <p:pic>
        <p:nvPicPr>
          <p:cNvPr id="4" name="Picture 3">
            <a:extLst>
              <a:ext uri="{FF2B5EF4-FFF2-40B4-BE49-F238E27FC236}">
                <a16:creationId xmlns:a16="http://schemas.microsoft.com/office/drawing/2014/main" id="{B9C5A4EB-D583-B30A-91D8-ACC8E2B17934}"/>
              </a:ext>
            </a:extLst>
          </p:cNvPr>
          <p:cNvPicPr>
            <a:picLocks noChangeAspect="1"/>
          </p:cNvPicPr>
          <p:nvPr/>
        </p:nvPicPr>
        <p:blipFill>
          <a:blip r:embed="rId3"/>
          <a:stretch>
            <a:fillRect/>
          </a:stretch>
        </p:blipFill>
        <p:spPr>
          <a:xfrm>
            <a:off x="6796744" y="46455"/>
            <a:ext cx="5016028" cy="6765089"/>
          </a:xfrm>
          <a:prstGeom prst="rect">
            <a:avLst/>
          </a:prstGeom>
        </p:spPr>
      </p:pic>
    </p:spTree>
    <p:extLst>
      <p:ext uri="{BB962C8B-B14F-4D97-AF65-F5344CB8AC3E}">
        <p14:creationId xmlns:p14="http://schemas.microsoft.com/office/powerpoint/2010/main" val="22707004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79DA14-0039-CC0D-6D95-43D879A0C582}"/>
              </a:ext>
            </a:extLst>
          </p:cNvPr>
          <p:cNvSpPr>
            <a:spLocks noGrp="1"/>
          </p:cNvSpPr>
          <p:nvPr>
            <p:ph type="title"/>
          </p:nvPr>
        </p:nvSpPr>
        <p:spPr/>
        <p:txBody>
          <a:bodyPr/>
          <a:lstStyle/>
          <a:p>
            <a:r>
              <a:rPr lang="en-US" dirty="0"/>
              <a:t>Causation</a:t>
            </a:r>
          </a:p>
        </p:txBody>
      </p:sp>
      <p:sp>
        <p:nvSpPr>
          <p:cNvPr id="3" name="Content Placeholder 2">
            <a:extLst>
              <a:ext uri="{FF2B5EF4-FFF2-40B4-BE49-F238E27FC236}">
                <a16:creationId xmlns:a16="http://schemas.microsoft.com/office/drawing/2014/main" id="{D2077951-2AB3-B294-85D1-5F298C05565F}"/>
              </a:ext>
            </a:extLst>
          </p:cNvPr>
          <p:cNvSpPr>
            <a:spLocks noGrp="1"/>
          </p:cNvSpPr>
          <p:nvPr>
            <p:ph idx="1"/>
          </p:nvPr>
        </p:nvSpPr>
        <p:spPr>
          <a:xfrm>
            <a:off x="480001" y="1296000"/>
            <a:ext cx="6526855" cy="4445149"/>
          </a:xfrm>
        </p:spPr>
        <p:txBody>
          <a:bodyPr/>
          <a:lstStyle/>
          <a:p>
            <a:pPr marL="0" indent="0">
              <a:buNone/>
            </a:pPr>
            <a:r>
              <a:rPr lang="en-US" dirty="0"/>
              <a:t>Good popular science book that makes a strong case for why causal analysis is the bedrock of understanding the world.</a:t>
            </a:r>
          </a:p>
        </p:txBody>
      </p:sp>
      <p:pic>
        <p:nvPicPr>
          <p:cNvPr id="4" name="Picture 3">
            <a:extLst>
              <a:ext uri="{FF2B5EF4-FFF2-40B4-BE49-F238E27FC236}">
                <a16:creationId xmlns:a16="http://schemas.microsoft.com/office/drawing/2014/main" id="{321DECE9-3D38-F0DC-168E-4C9F68933180}"/>
              </a:ext>
            </a:extLst>
          </p:cNvPr>
          <p:cNvPicPr>
            <a:picLocks noChangeAspect="1"/>
          </p:cNvPicPr>
          <p:nvPr/>
        </p:nvPicPr>
        <p:blipFill>
          <a:blip r:embed="rId2"/>
          <a:stretch>
            <a:fillRect/>
          </a:stretch>
        </p:blipFill>
        <p:spPr>
          <a:xfrm>
            <a:off x="7086600" y="0"/>
            <a:ext cx="4988442" cy="6858000"/>
          </a:xfrm>
          <a:prstGeom prst="rect">
            <a:avLst/>
          </a:prstGeom>
        </p:spPr>
      </p:pic>
    </p:spTree>
    <p:extLst>
      <p:ext uri="{BB962C8B-B14F-4D97-AF65-F5344CB8AC3E}">
        <p14:creationId xmlns:p14="http://schemas.microsoft.com/office/powerpoint/2010/main" val="88750319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07F444-C54E-4A39-E977-82415AAEE747}"/>
              </a:ext>
            </a:extLst>
          </p:cNvPr>
          <p:cNvSpPr>
            <a:spLocks noGrp="1"/>
          </p:cNvSpPr>
          <p:nvPr>
            <p:ph type="title"/>
          </p:nvPr>
        </p:nvSpPr>
        <p:spPr/>
        <p:txBody>
          <a:bodyPr>
            <a:normAutofit fontScale="90000"/>
          </a:bodyPr>
          <a:lstStyle/>
          <a:p>
            <a:r>
              <a:rPr lang="en-US" dirty="0"/>
              <a:t>Causal Analysis from Observational Data: </a:t>
            </a:r>
            <a:r>
              <a:rPr lang="en-US" dirty="0" err="1"/>
              <a:t>Horwick</a:t>
            </a:r>
            <a:r>
              <a:rPr lang="en-US" dirty="0"/>
              <a:t> et al.</a:t>
            </a:r>
          </a:p>
        </p:txBody>
      </p:sp>
      <p:sp>
        <p:nvSpPr>
          <p:cNvPr id="3" name="Content Placeholder 2">
            <a:extLst>
              <a:ext uri="{FF2B5EF4-FFF2-40B4-BE49-F238E27FC236}">
                <a16:creationId xmlns:a16="http://schemas.microsoft.com/office/drawing/2014/main" id="{A22EF673-1325-27EA-F07D-2975C9633EC4}"/>
              </a:ext>
            </a:extLst>
          </p:cNvPr>
          <p:cNvSpPr>
            <a:spLocks noGrp="1"/>
          </p:cNvSpPr>
          <p:nvPr>
            <p:ph idx="1"/>
          </p:nvPr>
        </p:nvSpPr>
        <p:spPr/>
        <p:txBody>
          <a:bodyPr/>
          <a:lstStyle/>
          <a:p>
            <a:pPr marL="742950" indent="-742950">
              <a:buFont typeface="+mj-lt"/>
              <a:buAutoNum type="arabicPeriod"/>
            </a:pPr>
            <a:r>
              <a:rPr lang="en-US" sz="3200" dirty="0"/>
              <a:t>Direct Evidence</a:t>
            </a:r>
          </a:p>
          <a:p>
            <a:pPr marL="1242470" lvl="1" indent="-742950">
              <a:buFont typeface="+mj-lt"/>
              <a:buAutoNum type="alphaLcParenR"/>
            </a:pPr>
            <a:r>
              <a:rPr lang="en-US" sz="2800" dirty="0"/>
              <a:t>Si</a:t>
            </a:r>
            <a:r>
              <a:rPr lang="en-US" sz="2800" dirty="0">
                <a:cs typeface="Calibri" panose="020F0502020204030204" pitchFamily="34" charset="0"/>
              </a:rPr>
              <a:t>ze of effect is so </a:t>
            </a:r>
            <a:r>
              <a:rPr lang="en-US" sz="2800" b="0" i="0" dirty="0">
                <a:solidFill>
                  <a:srgbClr val="000000"/>
                </a:solidFill>
                <a:effectLst/>
                <a:cs typeface="Calibri" panose="020F0502020204030204" pitchFamily="34" charset="0"/>
              </a:rPr>
              <a:t>so large that it </a:t>
            </a:r>
            <a:r>
              <a:rPr lang="en-US" sz="2800" b="0" i="1" dirty="0">
                <a:solidFill>
                  <a:srgbClr val="000000"/>
                </a:solidFill>
                <a:effectLst/>
                <a:cs typeface="Calibri" panose="020F0502020204030204" pitchFamily="34" charset="0"/>
              </a:rPr>
              <a:t>cannot be explained by plausible confounding</a:t>
            </a:r>
            <a:r>
              <a:rPr lang="en-US" sz="2800" b="0" i="0" dirty="0">
                <a:solidFill>
                  <a:srgbClr val="000000"/>
                </a:solidFill>
                <a:effectLst/>
                <a:cs typeface="Calibri" panose="020F0502020204030204" pitchFamily="34" charset="0"/>
              </a:rPr>
              <a:t>.</a:t>
            </a:r>
          </a:p>
          <a:p>
            <a:pPr marL="1242470" lvl="1" indent="-742950">
              <a:buFont typeface="+mj-lt"/>
              <a:buAutoNum type="alphaLcParenR"/>
            </a:pPr>
            <a:r>
              <a:rPr lang="en-US" sz="2800" b="0" i="0" dirty="0">
                <a:solidFill>
                  <a:srgbClr val="000000"/>
                </a:solidFill>
                <a:effectLst/>
                <a:cs typeface="Calibri" panose="020F0502020204030204" pitchFamily="34" charset="0"/>
              </a:rPr>
              <a:t>There is </a:t>
            </a:r>
            <a:r>
              <a:rPr lang="en-US" sz="2800" b="0" i="1" dirty="0">
                <a:solidFill>
                  <a:srgbClr val="000000"/>
                </a:solidFill>
                <a:effectLst/>
                <a:cs typeface="Calibri" panose="020F0502020204030204" pitchFamily="34" charset="0"/>
              </a:rPr>
              <a:t>appropriate temporal and/or spatial proximity</a:t>
            </a:r>
            <a:r>
              <a:rPr lang="en-US" sz="2800" b="0" i="0" dirty="0">
                <a:solidFill>
                  <a:srgbClr val="000000"/>
                </a:solidFill>
                <a:effectLst/>
                <a:cs typeface="Calibri" panose="020F0502020204030204" pitchFamily="34" charset="0"/>
              </a:rPr>
              <a:t>, in that cause precedes effect and effect occurs after a plausible interval, and/or cause occurs at the same site as the effect.</a:t>
            </a:r>
          </a:p>
          <a:p>
            <a:pPr marL="1242470" lvl="1" indent="-742950">
              <a:buFont typeface="+mj-lt"/>
              <a:buAutoNum type="alphaLcParenR"/>
            </a:pPr>
            <a:r>
              <a:rPr lang="en-US" sz="2800" b="0" i="1" dirty="0">
                <a:solidFill>
                  <a:srgbClr val="000000"/>
                </a:solidFill>
                <a:effectLst/>
                <a:cs typeface="Calibri" panose="020F0502020204030204" pitchFamily="34" charset="0"/>
              </a:rPr>
              <a:t>Dose responsiveness and reversibility</a:t>
            </a:r>
            <a:r>
              <a:rPr lang="en-US" sz="2800" b="0" i="0" dirty="0">
                <a:solidFill>
                  <a:srgbClr val="000000"/>
                </a:solidFill>
                <a:effectLst/>
                <a:cs typeface="Calibri" panose="020F0502020204030204" pitchFamily="34" charset="0"/>
              </a:rPr>
              <a:t>: the effect increases as the exposure increases, and the evidence is even stronger if the effect reduces upon reduction of the dose.</a:t>
            </a:r>
            <a:endParaRPr lang="en-US" sz="2800" b="0" i="0" dirty="0">
              <a:solidFill>
                <a:srgbClr val="000000"/>
              </a:solidFill>
              <a:effectLst/>
              <a:latin typeface="Times New Roman" panose="02020603050405020304" pitchFamily="18" charset="0"/>
            </a:endParaRPr>
          </a:p>
          <a:p>
            <a:pPr marL="1242470" lvl="1" indent="-742950"/>
            <a:endParaRPr lang="en-US" sz="2800" dirty="0"/>
          </a:p>
        </p:txBody>
      </p:sp>
    </p:spTree>
    <p:extLst>
      <p:ext uri="{BB962C8B-B14F-4D97-AF65-F5344CB8AC3E}">
        <p14:creationId xmlns:p14="http://schemas.microsoft.com/office/powerpoint/2010/main" val="33650250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64E0E1-AA01-F74C-E151-51CA0CEA2B8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4710769-82F4-4CF8-7BBF-CD59E810D7F1}"/>
              </a:ext>
            </a:extLst>
          </p:cNvPr>
          <p:cNvSpPr>
            <a:spLocks noGrp="1"/>
          </p:cNvSpPr>
          <p:nvPr>
            <p:ph type="title"/>
          </p:nvPr>
        </p:nvSpPr>
        <p:spPr/>
        <p:txBody>
          <a:bodyPr>
            <a:normAutofit fontScale="90000"/>
          </a:bodyPr>
          <a:lstStyle/>
          <a:p>
            <a:r>
              <a:rPr lang="en-US" dirty="0"/>
              <a:t>Causal Analysis from Observational Data: </a:t>
            </a:r>
            <a:r>
              <a:rPr lang="en-US" dirty="0" err="1"/>
              <a:t>Horwick</a:t>
            </a:r>
            <a:r>
              <a:rPr lang="en-US" dirty="0"/>
              <a:t> et al.</a:t>
            </a:r>
          </a:p>
        </p:txBody>
      </p:sp>
      <p:sp>
        <p:nvSpPr>
          <p:cNvPr id="3" name="Content Placeholder 2">
            <a:extLst>
              <a:ext uri="{FF2B5EF4-FFF2-40B4-BE49-F238E27FC236}">
                <a16:creationId xmlns:a16="http://schemas.microsoft.com/office/drawing/2014/main" id="{C36EFF1C-6223-8BB5-A3AE-63417F94C510}"/>
              </a:ext>
            </a:extLst>
          </p:cNvPr>
          <p:cNvSpPr>
            <a:spLocks noGrp="1"/>
          </p:cNvSpPr>
          <p:nvPr>
            <p:ph idx="1"/>
          </p:nvPr>
        </p:nvSpPr>
        <p:spPr/>
        <p:txBody>
          <a:bodyPr/>
          <a:lstStyle/>
          <a:p>
            <a:pPr marL="514350" indent="-514350">
              <a:buAutoNum type="arabicPeriod" startAt="2"/>
            </a:pPr>
            <a:r>
              <a:rPr lang="en-US" sz="3200" dirty="0"/>
              <a:t>Mechanistic Evidence</a:t>
            </a:r>
          </a:p>
          <a:p>
            <a:pPr marL="1013870" lvl="1" indent="-514350"/>
            <a:r>
              <a:rPr lang="en-US" sz="2666" dirty="0"/>
              <a:t>There is a </a:t>
            </a:r>
            <a:r>
              <a:rPr lang="en-US" sz="2666" i="1" dirty="0"/>
              <a:t>plausible mechanism of action</a:t>
            </a:r>
            <a:r>
              <a:rPr lang="en-US" sz="2666" dirty="0"/>
              <a:t>: this may be biological, chemical, mechanical or quantum. There is external evidence of a causal chain.</a:t>
            </a:r>
          </a:p>
          <a:p>
            <a:pPr marL="499520" lvl="1" indent="0">
              <a:buNone/>
            </a:pPr>
            <a:endParaRPr lang="en-US" sz="2666" dirty="0"/>
          </a:p>
          <a:p>
            <a:pPr marL="499520" lvl="1" indent="0">
              <a:buNone/>
            </a:pPr>
            <a:endParaRPr lang="en-US" sz="2666" dirty="0"/>
          </a:p>
          <a:p>
            <a:pPr marL="499520" lvl="1" indent="0">
              <a:buNone/>
            </a:pPr>
            <a:r>
              <a:rPr lang="en-US" sz="3200" dirty="0"/>
              <a:t>This approach relies on being able to come up with a scientific explanation based on past research and a chain of logic that leads us to believe in the causal effect from observational data. </a:t>
            </a:r>
          </a:p>
          <a:p>
            <a:pPr marL="1242470" lvl="1" indent="-742950"/>
            <a:endParaRPr lang="en-US" sz="2800" dirty="0"/>
          </a:p>
        </p:txBody>
      </p:sp>
    </p:spTree>
    <p:extLst>
      <p:ext uri="{BB962C8B-B14F-4D97-AF65-F5344CB8AC3E}">
        <p14:creationId xmlns:p14="http://schemas.microsoft.com/office/powerpoint/2010/main" val="289474914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B9869B-C679-7A3F-9014-FD6CC8FA69D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C6BA9B7-FD7F-868F-C633-4F2AC71CE9DE}"/>
              </a:ext>
            </a:extLst>
          </p:cNvPr>
          <p:cNvSpPr>
            <a:spLocks noGrp="1"/>
          </p:cNvSpPr>
          <p:nvPr>
            <p:ph type="title"/>
          </p:nvPr>
        </p:nvSpPr>
        <p:spPr/>
        <p:txBody>
          <a:bodyPr>
            <a:normAutofit fontScale="90000"/>
          </a:bodyPr>
          <a:lstStyle/>
          <a:p>
            <a:r>
              <a:rPr lang="en-US" dirty="0"/>
              <a:t>Causal Analysis from Observational Data: </a:t>
            </a:r>
            <a:r>
              <a:rPr lang="en-US" dirty="0" err="1"/>
              <a:t>Horwick</a:t>
            </a:r>
            <a:r>
              <a:rPr lang="en-US" dirty="0"/>
              <a:t> et al.</a:t>
            </a:r>
          </a:p>
        </p:txBody>
      </p:sp>
      <p:sp>
        <p:nvSpPr>
          <p:cNvPr id="3" name="Content Placeholder 2">
            <a:extLst>
              <a:ext uri="{FF2B5EF4-FFF2-40B4-BE49-F238E27FC236}">
                <a16:creationId xmlns:a16="http://schemas.microsoft.com/office/drawing/2014/main" id="{6A905260-8458-9110-29CA-10AC2529C23F}"/>
              </a:ext>
            </a:extLst>
          </p:cNvPr>
          <p:cNvSpPr>
            <a:spLocks noGrp="1"/>
          </p:cNvSpPr>
          <p:nvPr>
            <p:ph idx="1"/>
          </p:nvPr>
        </p:nvSpPr>
        <p:spPr/>
        <p:txBody>
          <a:bodyPr/>
          <a:lstStyle/>
          <a:p>
            <a:pPr marL="0" indent="0">
              <a:buNone/>
            </a:pPr>
            <a:r>
              <a:rPr lang="en-US" sz="3200" dirty="0"/>
              <a:t>3.	Parallel Evidence</a:t>
            </a:r>
          </a:p>
          <a:p>
            <a:pPr marL="992704" lvl="1" indent="-514350">
              <a:buFont typeface="+mj-lt"/>
              <a:buAutoNum type="alphaLcParenR"/>
            </a:pPr>
            <a:r>
              <a:rPr lang="en-US" sz="2800" b="0" i="0" dirty="0">
                <a:solidFill>
                  <a:srgbClr val="000000"/>
                </a:solidFill>
                <a:effectLst/>
              </a:rPr>
              <a:t>The effect fits with what is known already.</a:t>
            </a:r>
          </a:p>
          <a:p>
            <a:pPr marL="992704" lvl="1" indent="-514350">
              <a:buFont typeface="+mj-lt"/>
              <a:buAutoNum type="alphaLcParenR"/>
            </a:pPr>
            <a:r>
              <a:rPr lang="en-US" sz="2800" b="0" i="0" dirty="0">
                <a:solidFill>
                  <a:srgbClr val="000000"/>
                </a:solidFill>
                <a:effectLst/>
              </a:rPr>
              <a:t>The effect is found when the study is replicated.</a:t>
            </a:r>
          </a:p>
          <a:p>
            <a:pPr marL="992704" lvl="1" indent="-514350">
              <a:buFont typeface="+mj-lt"/>
              <a:buAutoNum type="alphaLcParenR"/>
            </a:pPr>
            <a:r>
              <a:rPr lang="en-US" sz="2800" b="0" i="0" dirty="0">
                <a:solidFill>
                  <a:srgbClr val="000000"/>
                </a:solidFill>
                <a:effectLst/>
              </a:rPr>
              <a:t>The effect is found in similar, but not identical, studies.</a:t>
            </a:r>
          </a:p>
          <a:p>
            <a:pPr marL="478354" lvl="1" indent="0">
              <a:buNone/>
            </a:pPr>
            <a:endParaRPr lang="en-US" sz="2800" dirty="0">
              <a:solidFill>
                <a:srgbClr val="000000"/>
              </a:solidFill>
            </a:endParaRPr>
          </a:p>
          <a:p>
            <a:pPr marL="478354" lvl="1" indent="0">
              <a:buNone/>
            </a:pPr>
            <a:r>
              <a:rPr lang="en-US" sz="2400" dirty="0"/>
              <a:t>For example, mouth ulcers have been observed to occur after aspirin is rubbed within the mouth, say to relieve tooth pain. The effect is dramatic (1a), occurs where rubbed (1b), is a plausible response to an acidic compound (2), is not contradicted by current science and is similar to the known effect of aspirin in causing stomach ulcers (3a), and has been repeatedly observed in multiple patients (3b). So five out of seven guidelines are satisfied, the remaining two have not been tested, and so it is reasonable to conclude this is a genuine adverse reaction to the drug.</a:t>
            </a:r>
            <a:endParaRPr lang="en-US" sz="4800" b="0" i="0" dirty="0">
              <a:solidFill>
                <a:srgbClr val="000000"/>
              </a:solidFill>
              <a:effectLst/>
            </a:endParaRPr>
          </a:p>
          <a:p>
            <a:pPr marL="956720" lvl="1" indent="-457200"/>
            <a:endParaRPr lang="en-US" sz="2666" dirty="0"/>
          </a:p>
          <a:p>
            <a:pPr marL="1242470" lvl="1" indent="-742950"/>
            <a:endParaRPr lang="en-US" sz="2800" dirty="0"/>
          </a:p>
        </p:txBody>
      </p:sp>
    </p:spTree>
    <p:extLst>
      <p:ext uri="{BB962C8B-B14F-4D97-AF65-F5344CB8AC3E}">
        <p14:creationId xmlns:p14="http://schemas.microsoft.com/office/powerpoint/2010/main" val="824702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8BCFB6-D4B2-3CD8-7870-5337869317F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2D61AF8-A52A-7330-144E-5A7DAC445DD6}"/>
              </a:ext>
            </a:extLst>
          </p:cNvPr>
          <p:cNvSpPr>
            <a:spLocks noGrp="1"/>
          </p:cNvSpPr>
          <p:nvPr>
            <p:ph type="title"/>
          </p:nvPr>
        </p:nvSpPr>
        <p:spPr/>
        <p:txBody>
          <a:bodyPr/>
          <a:lstStyle/>
          <a:p>
            <a:r>
              <a:rPr lang="en-US" dirty="0"/>
              <a:t>Causation</a:t>
            </a:r>
          </a:p>
        </p:txBody>
      </p:sp>
      <p:sp>
        <p:nvSpPr>
          <p:cNvPr id="4" name="Content Placeholder 3">
            <a:extLst>
              <a:ext uri="{FF2B5EF4-FFF2-40B4-BE49-F238E27FC236}">
                <a16:creationId xmlns:a16="http://schemas.microsoft.com/office/drawing/2014/main" id="{C15742F4-2645-0657-11E1-58BFED846B0A}"/>
              </a:ext>
            </a:extLst>
          </p:cNvPr>
          <p:cNvSpPr>
            <a:spLocks noGrp="1"/>
          </p:cNvSpPr>
          <p:nvPr>
            <p:ph idx="1"/>
          </p:nvPr>
        </p:nvSpPr>
        <p:spPr/>
        <p:txBody>
          <a:bodyPr/>
          <a:lstStyle/>
          <a:p>
            <a:r>
              <a:rPr lang="en-US" sz="4000" dirty="0"/>
              <a:t>Knowing causal links is what allows us to have agency in the world: that is, knowing that when I pay attention in this lecture, I’m more likely to do well in the test is a causal link. Choosing not to is also causal. At least statistically. </a:t>
            </a:r>
          </a:p>
          <a:p>
            <a:r>
              <a:rPr lang="en-US" sz="4000" dirty="0"/>
              <a:t>So being able to assess causality from observational data is important. But it can go wrong. So, we need to keep an eye out for mistaken conclusions.</a:t>
            </a:r>
          </a:p>
        </p:txBody>
      </p:sp>
    </p:spTree>
    <p:extLst>
      <p:ext uri="{BB962C8B-B14F-4D97-AF65-F5344CB8AC3E}">
        <p14:creationId xmlns:p14="http://schemas.microsoft.com/office/powerpoint/2010/main" val="28241803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D134A9-B205-C6B7-4A32-BA82E3B9927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32E9003-4CA1-8C18-E5EC-3B42D74DAE10}"/>
              </a:ext>
            </a:extLst>
          </p:cNvPr>
          <p:cNvSpPr>
            <a:spLocks noGrp="1"/>
          </p:cNvSpPr>
          <p:nvPr>
            <p:ph type="title"/>
          </p:nvPr>
        </p:nvSpPr>
        <p:spPr/>
        <p:txBody>
          <a:bodyPr/>
          <a:lstStyle/>
          <a:p>
            <a:r>
              <a:rPr lang="en-US" dirty="0"/>
              <a:t>Correlations : What are they?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8415940-CE07-FFFE-E6C3-7A8C9280C3E2}"/>
                  </a:ext>
                </a:extLst>
              </p:cNvPr>
              <p:cNvSpPr>
                <a:spLocks noGrp="1"/>
              </p:cNvSpPr>
              <p:nvPr>
                <p:ph idx="1"/>
              </p:nvPr>
            </p:nvSpPr>
            <p:spPr/>
            <p:txBody>
              <a:bodyPr/>
              <a:lstStyle/>
              <a:p>
                <a:r>
                  <a:rPr lang="en-US" sz="4000" dirty="0"/>
                  <a:t>While PCC goes between – 1 and 1, the squared PCC which is called the </a:t>
                </a:r>
                <a14:m>
                  <m:oMath xmlns:m="http://schemas.openxmlformats.org/officeDocument/2006/math">
                    <m:sSup>
                      <m:sSupPr>
                        <m:ctrlPr>
                          <a:rPr lang="en-US" sz="4000" b="0" i="1" smtClean="0">
                            <a:latin typeface="Cambria Math" panose="02040503050406030204" pitchFamily="18" charset="0"/>
                          </a:rPr>
                        </m:ctrlPr>
                      </m:sSupPr>
                      <m:e>
                        <m:r>
                          <a:rPr lang="en-US" sz="4000" b="0" i="1" smtClean="0">
                            <a:latin typeface="Cambria Math" panose="02040503050406030204" pitchFamily="18" charset="0"/>
                          </a:rPr>
                          <m:t>𝑅</m:t>
                        </m:r>
                      </m:e>
                      <m:sup>
                        <m:r>
                          <a:rPr lang="en-US" sz="4000" b="0" i="1" smtClean="0">
                            <a:latin typeface="Cambria Math" panose="02040503050406030204" pitchFamily="18" charset="0"/>
                          </a:rPr>
                          <m:t>2</m:t>
                        </m:r>
                      </m:sup>
                    </m:sSup>
                  </m:oMath>
                </a14:m>
                <a:r>
                  <a:rPr lang="en-US" sz="4000" dirty="0"/>
                  <a:t> or squared correlation, measures what percent of variance is shared.</a:t>
                </a:r>
              </a:p>
              <a:p>
                <a:r>
                  <a:rPr lang="en-US" sz="4000" dirty="0"/>
                  <a:t>So, if PCC = 0.5, 25% of the variance of one variable </a:t>
                </a:r>
                <a:r>
                  <a:rPr lang="en-US" sz="4000" i="1" dirty="0"/>
                  <a:t>can be explained </a:t>
                </a:r>
                <a:r>
                  <a:rPr lang="en-US" sz="4000" dirty="0"/>
                  <a:t>by the other variable.</a:t>
                </a:r>
              </a:p>
              <a:p>
                <a:r>
                  <a:rPr lang="en-US" sz="4000" dirty="0"/>
                  <a:t>If PCC = 1, then a linear transform of one variable gives the other variable, and PCC = 0, one variable is in the null space of the other variable.</a:t>
                </a:r>
              </a:p>
            </p:txBody>
          </p:sp>
        </mc:Choice>
        <mc:Fallback xmlns="">
          <p:sp>
            <p:nvSpPr>
              <p:cNvPr id="3" name="Content Placeholder 2">
                <a:extLst>
                  <a:ext uri="{FF2B5EF4-FFF2-40B4-BE49-F238E27FC236}">
                    <a16:creationId xmlns:a16="http://schemas.microsoft.com/office/drawing/2014/main" id="{F8415940-CE07-FFFE-E6C3-7A8C9280C3E2}"/>
                  </a:ext>
                </a:extLst>
              </p:cNvPr>
              <p:cNvSpPr>
                <a:spLocks noGrp="1" noRot="1" noChangeAspect="1" noMove="1" noResize="1" noEditPoints="1" noAdjustHandles="1" noChangeArrowheads="1" noChangeShapeType="1" noTextEdit="1"/>
              </p:cNvSpPr>
              <p:nvPr>
                <p:ph idx="1"/>
              </p:nvPr>
            </p:nvSpPr>
            <p:spPr>
              <a:blipFill>
                <a:blip r:embed="rId2"/>
                <a:stretch>
                  <a:fillRect l="-2626" t="-3704" r="-1826" b="-16524"/>
                </a:stretch>
              </a:blipFill>
            </p:spPr>
            <p:txBody>
              <a:bodyPr/>
              <a:lstStyle/>
              <a:p>
                <a:r>
                  <a:rPr lang="en-US">
                    <a:noFill/>
                  </a:rPr>
                  <a:t> </a:t>
                </a:r>
              </a:p>
            </p:txBody>
          </p:sp>
        </mc:Fallback>
      </mc:AlternateContent>
    </p:spTree>
    <p:extLst>
      <p:ext uri="{BB962C8B-B14F-4D97-AF65-F5344CB8AC3E}">
        <p14:creationId xmlns:p14="http://schemas.microsoft.com/office/powerpoint/2010/main" val="1736983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6AD7CC-74CC-CB3F-F6CD-DDB3995016A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F23F76D-A298-C61C-77D9-76B0998F7DD7}"/>
              </a:ext>
            </a:extLst>
          </p:cNvPr>
          <p:cNvSpPr>
            <a:spLocks noGrp="1"/>
          </p:cNvSpPr>
          <p:nvPr>
            <p:ph type="title"/>
          </p:nvPr>
        </p:nvSpPr>
        <p:spPr/>
        <p:txBody>
          <a:bodyPr/>
          <a:lstStyle/>
          <a:p>
            <a:r>
              <a:rPr lang="en-US" dirty="0"/>
              <a:t>Correlations : What are they? </a:t>
            </a:r>
          </a:p>
        </p:txBody>
      </p:sp>
      <p:sp>
        <p:nvSpPr>
          <p:cNvPr id="3" name="Content Placeholder 2">
            <a:extLst>
              <a:ext uri="{FF2B5EF4-FFF2-40B4-BE49-F238E27FC236}">
                <a16:creationId xmlns:a16="http://schemas.microsoft.com/office/drawing/2014/main" id="{ABB3D2DF-40FE-8024-80D4-042B0CD6460E}"/>
              </a:ext>
            </a:extLst>
          </p:cNvPr>
          <p:cNvSpPr>
            <a:spLocks noGrp="1"/>
          </p:cNvSpPr>
          <p:nvPr>
            <p:ph idx="1"/>
          </p:nvPr>
        </p:nvSpPr>
        <p:spPr>
          <a:xfrm>
            <a:off x="480001" y="1296000"/>
            <a:ext cx="5489875" cy="4445149"/>
          </a:xfrm>
        </p:spPr>
        <p:txBody>
          <a:bodyPr/>
          <a:lstStyle/>
          <a:p>
            <a:endParaRPr lang="en-US" dirty="0"/>
          </a:p>
        </p:txBody>
      </p:sp>
      <p:graphicFrame>
        <p:nvGraphicFramePr>
          <p:cNvPr id="4" name="Content Placeholder 5">
            <a:extLst>
              <a:ext uri="{FF2B5EF4-FFF2-40B4-BE49-F238E27FC236}">
                <a16:creationId xmlns:a16="http://schemas.microsoft.com/office/drawing/2014/main" id="{B5BD55E3-C95C-2029-3E21-80F86743F4E3}"/>
              </a:ext>
            </a:extLst>
          </p:cNvPr>
          <p:cNvGraphicFramePr>
            <a:graphicFrameLocks/>
          </p:cNvGraphicFramePr>
          <p:nvPr>
            <p:extLst>
              <p:ext uri="{D42A27DB-BD31-4B8C-83A1-F6EECF244321}">
                <p14:modId xmlns:p14="http://schemas.microsoft.com/office/powerpoint/2010/main" val="1916342608"/>
              </p:ext>
            </p:extLst>
          </p:nvPr>
        </p:nvGraphicFramePr>
        <p:xfrm>
          <a:off x="480001" y="1296000"/>
          <a:ext cx="5480277" cy="2159680"/>
        </p:xfrm>
        <a:graphic>
          <a:graphicData uri="http://schemas.openxmlformats.org/drawingml/2006/table">
            <a:tbl>
              <a:tblPr firstRow="1" bandRow="1">
                <a:tableStyleId>{5C22544A-7EE6-4342-B048-85BDC9FD1C3A}</a:tableStyleId>
              </a:tblPr>
              <a:tblGrid>
                <a:gridCol w="5480277">
                  <a:extLst>
                    <a:ext uri="{9D8B030D-6E8A-4147-A177-3AD203B41FA5}">
                      <a16:colId xmlns:a16="http://schemas.microsoft.com/office/drawing/2014/main" val="2806566759"/>
                    </a:ext>
                  </a:extLst>
                </a:gridCol>
              </a:tblGrid>
              <a:tr h="5442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2800" dirty="0"/>
                        <a:t>Definition</a:t>
                      </a:r>
                    </a:p>
                  </a:txBody>
                  <a:tcPr>
                    <a:solidFill>
                      <a:srgbClr val="E84E10"/>
                    </a:solidFill>
                  </a:tcPr>
                </a:tc>
                <a:extLst>
                  <a:ext uri="{0D108BD9-81ED-4DB2-BD59-A6C34878D82A}">
                    <a16:rowId xmlns:a16="http://schemas.microsoft.com/office/drawing/2014/main" val="4282699494"/>
                  </a:ext>
                </a:extLst>
              </a:tr>
              <a:tr h="574495">
                <a:tc>
                  <a:txBody>
                    <a:bodyPr/>
                    <a:lstStyle/>
                    <a:p>
                      <a:r>
                        <a:rPr lang="en-US" sz="2800" b="1" dirty="0"/>
                        <a:t>Independent Variable (x-axis): </a:t>
                      </a:r>
                      <a:r>
                        <a:rPr lang="en-US" sz="2400" b="0" i="0" kern="1200" dirty="0">
                          <a:solidFill>
                            <a:schemeClr val="dk1"/>
                          </a:solidFill>
                          <a:effectLst/>
                          <a:latin typeface="+mn-lt"/>
                          <a:ea typeface="+mn-ea"/>
                          <a:cs typeface="+mn-cs"/>
                        </a:rPr>
                        <a:t>A variable that is fixed by design or observation and whose association with an outcome is of interest.</a:t>
                      </a:r>
                      <a:endParaRPr lang="en-US" sz="2800" b="0" dirty="0"/>
                    </a:p>
                  </a:txBody>
                  <a:tcPr>
                    <a:solidFill>
                      <a:srgbClr val="F6D0CC"/>
                    </a:solidFill>
                  </a:tcPr>
                </a:tc>
                <a:extLst>
                  <a:ext uri="{0D108BD9-81ED-4DB2-BD59-A6C34878D82A}">
                    <a16:rowId xmlns:a16="http://schemas.microsoft.com/office/drawing/2014/main" val="2257841623"/>
                  </a:ext>
                </a:extLst>
              </a:tr>
            </a:tbl>
          </a:graphicData>
        </a:graphic>
      </p:graphicFrame>
      <p:graphicFrame>
        <p:nvGraphicFramePr>
          <p:cNvPr id="5" name="Content Placeholder 5">
            <a:extLst>
              <a:ext uri="{FF2B5EF4-FFF2-40B4-BE49-F238E27FC236}">
                <a16:creationId xmlns:a16="http://schemas.microsoft.com/office/drawing/2014/main" id="{1158869F-F1F0-704A-D939-D4EF3A532AF0}"/>
              </a:ext>
            </a:extLst>
          </p:cNvPr>
          <p:cNvGraphicFramePr>
            <a:graphicFrameLocks/>
          </p:cNvGraphicFramePr>
          <p:nvPr>
            <p:extLst>
              <p:ext uri="{D42A27DB-BD31-4B8C-83A1-F6EECF244321}">
                <p14:modId xmlns:p14="http://schemas.microsoft.com/office/powerpoint/2010/main" val="3303407069"/>
              </p:ext>
            </p:extLst>
          </p:nvPr>
        </p:nvGraphicFramePr>
        <p:xfrm>
          <a:off x="480000" y="3658418"/>
          <a:ext cx="5480277" cy="2342560"/>
        </p:xfrm>
        <a:graphic>
          <a:graphicData uri="http://schemas.openxmlformats.org/drawingml/2006/table">
            <a:tbl>
              <a:tblPr firstRow="1" bandRow="1">
                <a:tableStyleId>{5C22544A-7EE6-4342-B048-85BDC9FD1C3A}</a:tableStyleId>
              </a:tblPr>
              <a:tblGrid>
                <a:gridCol w="5480277">
                  <a:extLst>
                    <a:ext uri="{9D8B030D-6E8A-4147-A177-3AD203B41FA5}">
                      <a16:colId xmlns:a16="http://schemas.microsoft.com/office/drawing/2014/main" val="2806566759"/>
                    </a:ext>
                  </a:extLst>
                </a:gridCol>
              </a:tblGrid>
              <a:tr h="5442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2800" dirty="0"/>
                        <a:t>Definition</a:t>
                      </a:r>
                    </a:p>
                  </a:txBody>
                  <a:tcPr>
                    <a:solidFill>
                      <a:srgbClr val="E84E10"/>
                    </a:solidFill>
                  </a:tcPr>
                </a:tc>
                <a:extLst>
                  <a:ext uri="{0D108BD9-81ED-4DB2-BD59-A6C34878D82A}">
                    <a16:rowId xmlns:a16="http://schemas.microsoft.com/office/drawing/2014/main" val="4282699494"/>
                  </a:ext>
                </a:extLst>
              </a:tr>
              <a:tr h="574495">
                <a:tc>
                  <a:txBody>
                    <a:bodyPr/>
                    <a:lstStyle/>
                    <a:p>
                      <a:r>
                        <a:rPr lang="en-US" sz="2800" b="1" dirty="0"/>
                        <a:t>Dependent Variable (y-axis): </a:t>
                      </a:r>
                      <a:r>
                        <a:rPr lang="en-US" sz="2800" b="0" dirty="0"/>
                        <a:t>The outcome that we are probably measuring to understand how the independent variable influences it.</a:t>
                      </a:r>
                    </a:p>
                  </a:txBody>
                  <a:tcPr>
                    <a:solidFill>
                      <a:srgbClr val="F6D0CC"/>
                    </a:solidFill>
                  </a:tcPr>
                </a:tc>
                <a:extLst>
                  <a:ext uri="{0D108BD9-81ED-4DB2-BD59-A6C34878D82A}">
                    <a16:rowId xmlns:a16="http://schemas.microsoft.com/office/drawing/2014/main" val="2257841623"/>
                  </a:ext>
                </a:extLst>
              </a:tr>
            </a:tbl>
          </a:graphicData>
        </a:graphic>
      </p:graphicFrame>
      <p:pic>
        <p:nvPicPr>
          <p:cNvPr id="6" name="Picture 5" descr="A graph with blue dots&#10;&#10;Description automatically generated">
            <a:extLst>
              <a:ext uri="{FF2B5EF4-FFF2-40B4-BE49-F238E27FC236}">
                <a16:creationId xmlns:a16="http://schemas.microsoft.com/office/drawing/2014/main" id="{FF08A1D5-A918-308D-EBB3-159563EBCB0C}"/>
              </a:ext>
            </a:extLst>
          </p:cNvPr>
          <p:cNvPicPr>
            <a:picLocks noChangeAspect="1"/>
          </p:cNvPicPr>
          <p:nvPr/>
        </p:nvPicPr>
        <p:blipFill>
          <a:blip r:embed="rId3"/>
          <a:stretch>
            <a:fillRect/>
          </a:stretch>
        </p:blipFill>
        <p:spPr>
          <a:xfrm>
            <a:off x="6481606" y="1385176"/>
            <a:ext cx="5220795" cy="4546485"/>
          </a:xfrm>
          <a:prstGeom prst="rect">
            <a:avLst/>
          </a:prstGeom>
        </p:spPr>
      </p:pic>
    </p:spTree>
    <p:extLst>
      <p:ext uri="{BB962C8B-B14F-4D97-AF65-F5344CB8AC3E}">
        <p14:creationId xmlns:p14="http://schemas.microsoft.com/office/powerpoint/2010/main" val="2903701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1_Maastricht University">
  <a:themeElements>
    <a:clrScheme name="UM">
      <a:dk1>
        <a:srgbClr val="001C3D"/>
      </a:dk1>
      <a:lt1>
        <a:srgbClr val="FFFFFF"/>
      </a:lt1>
      <a:dk2>
        <a:srgbClr val="00A2DB"/>
      </a:dk2>
      <a:lt2>
        <a:srgbClr val="FFFFFF"/>
      </a:lt2>
      <a:accent1>
        <a:srgbClr val="E84E10"/>
      </a:accent1>
      <a:accent2>
        <a:srgbClr val="00A2DB"/>
      </a:accent2>
      <a:accent3>
        <a:srgbClr val="001C3D"/>
      </a:accent3>
      <a:accent4>
        <a:srgbClr val="F3A687"/>
      </a:accent4>
      <a:accent5>
        <a:srgbClr val="7FD0ED"/>
      </a:accent5>
      <a:accent6>
        <a:srgbClr val="7F8D9E"/>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webextensions/webextension1.xml><?xml version="1.0" encoding="utf-8"?>
<we:webextension xmlns:we="http://schemas.microsoft.com/office/webextensions/webextension/2010/11" id="{5F166137-748D-524E-A65A-5E0792698084}">
  <we:reference id="71a1a0ed-6cd0-4a6e-ad2d-015b8a8b43cb" version="1.0.0.10" store="EXCatalog" storeType="EXCatalog"/>
  <we:alternateReferences>
    <we:reference id="WA104381682" version="1.0.0.10" store="en-US" storeType="OMEX"/>
  </we:alternateReferences>
  <we:properties>
    <we:property name="addinSlideId" value="&quot;succeeded&quot;"/>
    <we:property name="selectedSlug" value="&quot;UIYSCU&quot;"/>
    <we:property name="selectedQuestionId" value="&quot;67a0a1d1db6421fd9123d561&quot;"/>
    <we:property name="UIYSCU:67a0a1d1db6421fd9123d561:SlideId" value="666"/>
  </we:properties>
  <we:bindings/>
  <we:snapshot xmlns:r="http://schemas.openxmlformats.org/officeDocument/2006/relationships"/>
</we:webextension>
</file>

<file path=ppt/webextensions/webextension2.xml><?xml version="1.0" encoding="utf-8"?>
<we:webextension xmlns:we="http://schemas.microsoft.com/office/webextensions/webextension/2010/11" id="{D609451D-B0A2-C747-B627-DA1C21875C07}">
  <we:reference id="71a1a0ed-6cd0-4a6e-ad2d-015b8a8b43cb" version="1.0.0.10" store="EXCatalog" storeType="EXCatalog"/>
  <we:alternateReferences>
    <we:reference id="WA104381682" version="1.0.0.10" store="en-US" storeType="OMEX"/>
  </we:alternateReferences>
  <we:properties>
    <we:property name="addinSlideId" value="&quot;succeeded&quot;"/>
    <we:property name="selectedSlug" value="&quot;UIYSCU&quot;"/>
    <we:property name="selectedQuestionId" value="&quot;67a0b39607dedffaf445c92e&quot;"/>
    <we:property name="UIYSCU:67a0b39607dedffaf445c92e:SlideId" value="668"/>
  </we:properties>
  <we:bindings/>
  <we:snapshot xmlns:r="http://schemas.openxmlformats.org/officeDocument/2006/relationships"/>
</we:webextension>
</file>

<file path=ppt/webextensions/webextension3.xml><?xml version="1.0" encoding="utf-8"?>
<we:webextension xmlns:we="http://schemas.microsoft.com/office/webextensions/webextension/2010/11" id="{311B0563-07EF-DF4D-AC73-F285BF051FFD}">
  <we:reference id="71a1a0ed-6cd0-4a6e-ad2d-015b8a8b43cb" version="1.0.0.10" store="EXCatalog" storeType="EXCatalog"/>
  <we:alternateReferences>
    <we:reference id="WA104381682" version="1.0.0.10" store="en-US" storeType="OMEX"/>
  </we:alternateReferences>
  <we:properties>
    <we:property name="addinSlideId" value="&quot;succeeded&quot;"/>
    <we:property name="selectedSlug" value="&quot;BYOQID&quot;"/>
    <we:property name="selectedQuestionId" value="&quot;67a1e587b3b5bf4b6940bff4&quot;"/>
    <we:property name="BYOQID:67a1e587b3b5bf4b6940bff4:SlideId" value="669"/>
  </we:properties>
  <we:bindings/>
  <we:snapshot xmlns:r="http://schemas.openxmlformats.org/officeDocument/2006/relationships"/>
</we:webextension>
</file>

<file path=ppt/webextensions/webextension4.xml><?xml version="1.0" encoding="utf-8"?>
<we:webextension xmlns:we="http://schemas.microsoft.com/office/webextensions/webextension/2010/11" id="{65793069-0CC1-E040-A654-BECCCD5897BC}">
  <we:reference id="71a1a0ed-6cd0-4a6e-ad2d-015b8a8b43cb" version="1.0.0.10" store="EXCatalog" storeType="EXCatalog"/>
  <we:alternateReferences>
    <we:reference id="WA104381682" version="1.0.0.10" store="en-US" storeType="OMEX"/>
  </we:alternateReferences>
  <we:properties>
    <we:property name="addinSlideId" value="&quot;succeeded&quot;"/>
    <we:property name="selectedSlug" value="&quot;UIYSCU&quot;"/>
    <we:property name="selectedQuestionId" value="&quot;67a0a0da8e80043057c6235b&quot;"/>
    <we:property name="UIYSCU:67a0a0da8e80043057c6235b:SlideId" value="664"/>
  </we:properties>
  <we:bindings/>
  <we:snapshot xmlns:r="http://schemas.openxmlformats.org/officeDocument/2006/relationships"/>
</we:webextension>
</file>

<file path=ppt/webextensions/webextension5.xml><?xml version="1.0" encoding="utf-8"?>
<we:webextension xmlns:we="http://schemas.microsoft.com/office/webextensions/webextension/2010/11" id="{0FCE62D2-8CAB-6E4D-9077-94E33C925F49}">
  <we:reference id="71a1a0ed-6cd0-4a6e-ad2d-015b8a8b43cb" version="1.0.0.10" store="EXCatalog" storeType="EXCatalog"/>
  <we:alternateReferences>
    <we:reference id="WA104381682" version="1.0.0.10" store="en-US" storeType="OMEX"/>
  </we:alternateReferences>
  <we:properties>
    <we:property name="addinSlideId" value="&quot;succeeded&quot;"/>
    <we:property name="selectedSlug" value="&quot;UIYSCU&quot;"/>
    <we:property name="selectedQuestionId" value="&quot;67a0a1418cca0c1cfe476dc5&quot;"/>
    <we:property name="UIYSCU:67a0a1418cca0c1cfe476dc5:SlideId" value="665"/>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3863</TotalTime>
  <Words>4574</Words>
  <Application>Microsoft Macintosh PowerPoint</Application>
  <PresentationFormat>Widescreen</PresentationFormat>
  <Paragraphs>363</Paragraphs>
  <Slides>76</Slides>
  <Notes>37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76</vt:i4>
      </vt:variant>
    </vt:vector>
  </HeadingPairs>
  <TitlesOfParts>
    <vt:vector size="84" baseType="lpstr">
      <vt:lpstr>Aptos</vt:lpstr>
      <vt:lpstr>Arial</vt:lpstr>
      <vt:lpstr>Calibri</vt:lpstr>
      <vt:lpstr>Cambria Math</vt:lpstr>
      <vt:lpstr>Helvetica</vt:lpstr>
      <vt:lpstr>Lucida Grande</vt:lpstr>
      <vt:lpstr>Times New Roman</vt:lpstr>
      <vt:lpstr>1_Maastricht University</vt:lpstr>
      <vt:lpstr>BCS1520: Statistics</vt:lpstr>
      <vt:lpstr>Shark attacks and Ice Cream</vt:lpstr>
      <vt:lpstr>Eating Margarine and Divorce in Maine</vt:lpstr>
      <vt:lpstr>Taylor Swift and Fossil Fuel Use</vt:lpstr>
      <vt:lpstr>Correlations : What are they? </vt:lpstr>
      <vt:lpstr>Correlations : What are they? </vt:lpstr>
      <vt:lpstr>Correlations : What are they? </vt:lpstr>
      <vt:lpstr>Correlations : What are they? </vt:lpstr>
      <vt:lpstr>Correlations : What are they? </vt:lpstr>
      <vt:lpstr>Correlations</vt:lpstr>
      <vt:lpstr>Correlations don’t work for nonlinear relationships</vt:lpstr>
      <vt:lpstr>Spearman’s Rank Correlation</vt:lpstr>
      <vt:lpstr>Spearman’s Rank Correlation</vt:lpstr>
      <vt:lpstr>Datasaurus Dozen</vt:lpstr>
      <vt:lpstr>Datasaurus Dozen</vt:lpstr>
      <vt:lpstr>Correlations : Are they causal? </vt:lpstr>
      <vt:lpstr>Datasaurus Dozen</vt:lpstr>
      <vt:lpstr>Shark attacks and Ice Cream</vt:lpstr>
      <vt:lpstr>Going to university increases risks of Brain Tumors</vt:lpstr>
      <vt:lpstr>What is causation?</vt:lpstr>
      <vt:lpstr>What is causation?</vt:lpstr>
      <vt:lpstr>Kids and causal experimentation</vt:lpstr>
      <vt:lpstr>What is causation?</vt:lpstr>
      <vt:lpstr>What is causation?</vt:lpstr>
      <vt:lpstr>What is causation?</vt:lpstr>
      <vt:lpstr>What is causation?</vt:lpstr>
      <vt:lpstr>Do tablets increase schoolkids performance?</vt:lpstr>
      <vt:lpstr>Randomization: The Heart of Causal Analysis</vt:lpstr>
      <vt:lpstr>What does random mean?</vt:lpstr>
      <vt:lpstr>Do COVID vaccines reduce the risk of COVID?</vt:lpstr>
      <vt:lpstr>Clinical Trial Principles </vt:lpstr>
      <vt:lpstr>Clinical Trial Principles </vt:lpstr>
      <vt:lpstr>Poor Sampling but Usable</vt:lpstr>
      <vt:lpstr>Clinical Trial Principles </vt:lpstr>
      <vt:lpstr>Clinical Trial Principles </vt:lpstr>
      <vt:lpstr>Clinical Trial Principles </vt:lpstr>
      <vt:lpstr>Clinical Trial Principles </vt:lpstr>
      <vt:lpstr>Levels of Blinding</vt:lpstr>
      <vt:lpstr>Clinical Trial Principles </vt:lpstr>
      <vt:lpstr>COVID vaccine outcome</vt:lpstr>
      <vt:lpstr>Can we be sure the previous plot was not due to chance?</vt:lpstr>
      <vt:lpstr>Ways to do randomization</vt:lpstr>
      <vt:lpstr>Stratified Random Sampling</vt:lpstr>
      <vt:lpstr>What if we can’t randomize?</vt:lpstr>
      <vt:lpstr>What if we can’t randomize?</vt:lpstr>
      <vt:lpstr>What if we can’t randomize?</vt:lpstr>
      <vt:lpstr>What if we can’t randomize?</vt:lpstr>
      <vt:lpstr>What if we can’t randomize?</vt:lpstr>
      <vt:lpstr>Prospective Cohort Study</vt:lpstr>
      <vt:lpstr>Returning to the sharks and ice cream: when we can’t randomize, we need to be careful about causality.</vt:lpstr>
      <vt:lpstr>Returning to the sharks and ice cream: when we can’t randomize, we need to be careful about causality.</vt:lpstr>
      <vt:lpstr>Recap</vt:lpstr>
      <vt:lpstr>Returning to the sharks and ice cream: when we can’t randomize, we need to be careful about causality.</vt:lpstr>
      <vt:lpstr>Reverse causation</vt:lpstr>
      <vt:lpstr>Case Study 1: Pellagra</vt:lpstr>
      <vt:lpstr>Case Study 1: Pellagra</vt:lpstr>
      <vt:lpstr>Case Study 1: Pellagra</vt:lpstr>
      <vt:lpstr>Case Study 1: Pellagra</vt:lpstr>
      <vt:lpstr>Case Study 1: Pellagra</vt:lpstr>
      <vt:lpstr>Case Study 2: Ultrasound and Low Birth Weight</vt:lpstr>
      <vt:lpstr>Case Study 2: Ultrasound and Low Birth Weight</vt:lpstr>
      <vt:lpstr>Case Study 2: Ultrasound and Low Birth Weight</vt:lpstr>
      <vt:lpstr>Case Study 2: Ultrasound and Low Birth Weight</vt:lpstr>
      <vt:lpstr>Matching</vt:lpstr>
      <vt:lpstr>Matching</vt:lpstr>
      <vt:lpstr>Sex bias in Graduate Admissions</vt:lpstr>
      <vt:lpstr>Sex bias in Graduate Admissions</vt:lpstr>
      <vt:lpstr>Simpson’s Paradox</vt:lpstr>
      <vt:lpstr>Weighted Means</vt:lpstr>
      <vt:lpstr>Simpson’s paradox</vt:lpstr>
      <vt:lpstr>Causal Analysis from Observational Data</vt:lpstr>
      <vt:lpstr>Causation</vt:lpstr>
      <vt:lpstr>Causal Analysis from Observational Data: Horwick et al.</vt:lpstr>
      <vt:lpstr>Causal Analysis from Observational Data: Horwick et al.</vt:lpstr>
      <vt:lpstr>Causal Analysis from Observational Data: Horwick et al.</vt:lpstr>
      <vt:lpstr>Causation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Wodeyar, Anirudh (DACS)</dc:creator>
  <cp:lastModifiedBy>Wodeyar, Anirudh (DACS)</cp:lastModifiedBy>
  <cp:revision>64</cp:revision>
  <dcterms:created xsi:type="dcterms:W3CDTF">2024-09-30T12:52:51Z</dcterms:created>
  <dcterms:modified xsi:type="dcterms:W3CDTF">2025-04-09T13:31:22Z</dcterms:modified>
</cp:coreProperties>
</file>